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6"/>
  </p:notesMasterIdLst>
  <p:handoutMasterIdLst>
    <p:handoutMasterId r:id="rId47"/>
  </p:handoutMasterIdLst>
  <p:sldIdLst>
    <p:sldId id="515" r:id="rId2"/>
    <p:sldId id="674" r:id="rId3"/>
    <p:sldId id="642" r:id="rId4"/>
    <p:sldId id="651" r:id="rId5"/>
    <p:sldId id="652" r:id="rId6"/>
    <p:sldId id="653" r:id="rId7"/>
    <p:sldId id="675" r:id="rId8"/>
    <p:sldId id="676" r:id="rId9"/>
    <p:sldId id="654" r:id="rId10"/>
    <p:sldId id="666" r:id="rId11"/>
    <p:sldId id="655" r:id="rId12"/>
    <p:sldId id="665" r:id="rId13"/>
    <p:sldId id="656" r:id="rId14"/>
    <p:sldId id="658" r:id="rId15"/>
    <p:sldId id="657" r:id="rId16"/>
    <p:sldId id="659" r:id="rId17"/>
    <p:sldId id="660" r:id="rId18"/>
    <p:sldId id="673" r:id="rId19"/>
    <p:sldId id="679" r:id="rId20"/>
    <p:sldId id="680" r:id="rId21"/>
    <p:sldId id="681" r:id="rId22"/>
    <p:sldId id="682" r:id="rId23"/>
    <p:sldId id="683" r:id="rId24"/>
    <p:sldId id="692" r:id="rId25"/>
    <p:sldId id="684" r:id="rId26"/>
    <p:sldId id="693" r:id="rId27"/>
    <p:sldId id="685" r:id="rId28"/>
    <p:sldId id="686" r:id="rId29"/>
    <p:sldId id="691" r:id="rId30"/>
    <p:sldId id="690" r:id="rId31"/>
    <p:sldId id="695" r:id="rId32"/>
    <p:sldId id="696" r:id="rId33"/>
    <p:sldId id="697" r:id="rId34"/>
    <p:sldId id="698" r:id="rId35"/>
    <p:sldId id="699" r:id="rId36"/>
    <p:sldId id="661" r:id="rId37"/>
    <p:sldId id="671" r:id="rId38"/>
    <p:sldId id="672" r:id="rId39"/>
    <p:sldId id="663" r:id="rId40"/>
    <p:sldId id="669" r:id="rId41"/>
    <p:sldId id="667" r:id="rId42"/>
    <p:sldId id="670" r:id="rId43"/>
    <p:sldId id="678" r:id="rId44"/>
    <p:sldId id="637"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8159695-0D66-4DB2-AE19-1035ED412C4B}">
          <p14:sldIdLst/>
        </p14:section>
        <p14:section name="Untitled Section" id="{5425A54B-269D-473A-BAA4-96ECC1CC212D}">
          <p14:sldIdLst>
            <p14:sldId id="515"/>
            <p14:sldId id="674"/>
            <p14:sldId id="642"/>
            <p14:sldId id="651"/>
            <p14:sldId id="652"/>
            <p14:sldId id="653"/>
            <p14:sldId id="675"/>
            <p14:sldId id="676"/>
            <p14:sldId id="654"/>
            <p14:sldId id="666"/>
            <p14:sldId id="655"/>
            <p14:sldId id="665"/>
            <p14:sldId id="656"/>
            <p14:sldId id="658"/>
            <p14:sldId id="657"/>
            <p14:sldId id="659"/>
            <p14:sldId id="660"/>
            <p14:sldId id="673"/>
            <p14:sldId id="679"/>
            <p14:sldId id="680"/>
            <p14:sldId id="681"/>
            <p14:sldId id="682"/>
            <p14:sldId id="683"/>
            <p14:sldId id="692"/>
            <p14:sldId id="684"/>
            <p14:sldId id="693"/>
            <p14:sldId id="685"/>
            <p14:sldId id="686"/>
            <p14:sldId id="691"/>
            <p14:sldId id="690"/>
            <p14:sldId id="695"/>
            <p14:sldId id="696"/>
            <p14:sldId id="697"/>
            <p14:sldId id="698"/>
            <p14:sldId id="699"/>
            <p14:sldId id="661"/>
            <p14:sldId id="671"/>
            <p14:sldId id="672"/>
            <p14:sldId id="663"/>
            <p14:sldId id="669"/>
            <p14:sldId id="667"/>
            <p14:sldId id="670"/>
            <p14:sldId id="678"/>
            <p14:sldId id="637"/>
          </p14:sldIdLst>
        </p14:section>
      </p14:sectionLst>
    </p:ex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LCL03" initials="Q" lastIdx="1" clrIdx="0">
    <p:extLst>
      <p:ext uri="{19B8F6BF-5375-455C-9EA6-DF929625EA0E}">
        <p15:presenceInfo xmlns="" xmlns:p15="http://schemas.microsoft.com/office/powerpoint/2012/main" userId="S-1-5-21-2806766777-3548585573-1265278529-17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322D"/>
    <a:srgbClr val="33CCCC"/>
    <a:srgbClr val="FF3300"/>
    <a:srgbClr val="AE2C79"/>
    <a:srgbClr val="A8287A"/>
    <a:srgbClr val="DF6F13"/>
    <a:srgbClr val="B5ACF6"/>
    <a:srgbClr val="9083F1"/>
    <a:srgbClr val="6E5DED"/>
    <a:srgbClr val="D52E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45" autoAdjust="0"/>
    <p:restoredTop sz="94206" autoAdjust="0"/>
  </p:normalViewPr>
  <p:slideViewPr>
    <p:cSldViewPr snapToGrid="0">
      <p:cViewPr>
        <p:scale>
          <a:sx n="122" d="100"/>
          <a:sy n="122" d="100"/>
        </p:scale>
        <p:origin x="-162"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6" d="100"/>
          <a:sy n="56" d="100"/>
        </p:scale>
        <p:origin x="2856"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vi-VN"/>
              <a:t>PHÒNG NGỪA NGUY CƠ TÉ NGÃ CHO NGƯỜI BỆNH</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3A1C9B6-BE93-472E-AA6F-970431AD46B8}" type="datetimeFigureOut">
              <a:rPr lang="en-US" smtClean="0"/>
              <a:t>06/12/2026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4FC424-AC60-4905-92C6-2A535DAB5C78}" type="slidenum">
              <a:rPr lang="en-US" smtClean="0"/>
              <a:t>‹#›</a:t>
            </a:fld>
            <a:endParaRPr lang="en-US"/>
          </a:p>
        </p:txBody>
      </p:sp>
    </p:spTree>
    <p:extLst>
      <p:ext uri="{BB962C8B-B14F-4D97-AF65-F5344CB8AC3E}">
        <p14:creationId xmlns:p14="http://schemas.microsoft.com/office/powerpoint/2010/main" val="105234146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vi-VN"/>
              <a:t>PHÒNG NGỪA NGUY CƠ TÉ NGÃ CHO NGƯỜI BỆNH</a:t>
            </a: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34A193-C621-41F2-9FB8-4F20599BEE82}" type="datetimeFigureOut">
              <a:rPr lang="en-US" smtClean="0"/>
              <a:t>06/12/2026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15AC64-6EE8-4AC4-A077-1FFBF839E340}" type="slidenum">
              <a:rPr lang="en-US" smtClean="0"/>
              <a:t>‹#›</a:t>
            </a:fld>
            <a:endParaRPr lang="en-US"/>
          </a:p>
        </p:txBody>
      </p:sp>
    </p:spTree>
    <p:extLst>
      <p:ext uri="{BB962C8B-B14F-4D97-AF65-F5344CB8AC3E}">
        <p14:creationId xmlns:p14="http://schemas.microsoft.com/office/powerpoint/2010/main" val="1196548991"/>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vi-VN"/>
              <a:t>PHÒNG NGỪA NGUY CƠ TÉ NGÃ CHO NGƯỜI BỆNH</a:t>
            </a:r>
            <a:endParaRPr lang="en-US"/>
          </a:p>
        </p:txBody>
      </p:sp>
      <p:sp>
        <p:nvSpPr>
          <p:cNvPr id="5" name="Slide Number Placeholder 4"/>
          <p:cNvSpPr>
            <a:spLocks noGrp="1"/>
          </p:cNvSpPr>
          <p:nvPr>
            <p:ph type="sldNum" sz="quarter" idx="5"/>
          </p:nvPr>
        </p:nvSpPr>
        <p:spPr/>
        <p:txBody>
          <a:bodyPr/>
          <a:lstStyle/>
          <a:p>
            <a:fld id="{3F15AC64-6EE8-4AC4-A077-1FFBF839E340}" type="slidenum">
              <a:rPr lang="en-US" smtClean="0"/>
              <a:t>1</a:t>
            </a:fld>
            <a:endParaRPr lang="en-US"/>
          </a:p>
        </p:txBody>
      </p:sp>
    </p:spTree>
    <p:extLst>
      <p:ext uri="{BB962C8B-B14F-4D97-AF65-F5344CB8AC3E}">
        <p14:creationId xmlns:p14="http://schemas.microsoft.com/office/powerpoint/2010/main" val="659833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1" name="Picture 10" descr="Celestia-R1---OverlayTitle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863667" cy="6858000"/>
          </a:xfrm>
          <a:prstGeom prst="rect">
            <a:avLst/>
          </a:prstGeom>
        </p:spPr>
      </p:pic>
      <p:sp>
        <p:nvSpPr>
          <p:cNvPr id="2" name="Title 1"/>
          <p:cNvSpPr>
            <a:spLocks noGrp="1"/>
          </p:cNvSpPr>
          <p:nvPr>
            <p:ph type="ctrTitle"/>
          </p:nvPr>
        </p:nvSpPr>
        <p:spPr>
          <a:xfrm>
            <a:off x="3658631" y="1964267"/>
            <a:ext cx="7618971" cy="2421464"/>
          </a:xfrm>
        </p:spPr>
        <p:txBody>
          <a:bodyPr anchor="b">
            <a:normAutofit/>
          </a:bodyPr>
          <a:lstStyle>
            <a:lvl1pPr algn="r">
              <a:defRPr sz="4400">
                <a:effectLst/>
              </a:defRPr>
            </a:lvl1pPr>
          </a:lstStyle>
          <a:p>
            <a:r>
              <a:rPr lang="en-US"/>
              <a:t>Click to edit Master title style</a:t>
            </a:r>
            <a:endParaRPr lang="en-US" dirty="0"/>
          </a:p>
        </p:txBody>
      </p:sp>
      <p:sp>
        <p:nvSpPr>
          <p:cNvPr id="3" name="Subtitle 2"/>
          <p:cNvSpPr>
            <a:spLocks noGrp="1"/>
          </p:cNvSpPr>
          <p:nvPr>
            <p:ph type="subTitle" idx="1"/>
          </p:nvPr>
        </p:nvSpPr>
        <p:spPr>
          <a:xfrm>
            <a:off x="3658631" y="4385734"/>
            <a:ext cx="7618971"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9003082" y="5870577"/>
            <a:ext cx="1616231" cy="377825"/>
          </a:xfrm>
        </p:spPr>
        <p:txBody>
          <a:bodyPr/>
          <a:lstStyle/>
          <a:p>
            <a:fld id="{95B89FE2-559E-4010-A994-FB2CFC3DFBE1}" type="datetime1">
              <a:rPr lang="en-US" smtClean="0"/>
              <a:t>06/12/2026</a:t>
            </a:fld>
            <a:endParaRPr lang="en-US"/>
          </a:p>
        </p:txBody>
      </p:sp>
      <p:sp>
        <p:nvSpPr>
          <p:cNvPr id="5" name="Footer Placeholder 4"/>
          <p:cNvSpPr>
            <a:spLocks noGrp="1"/>
          </p:cNvSpPr>
          <p:nvPr>
            <p:ph type="ftr" sz="quarter" idx="11"/>
          </p:nvPr>
        </p:nvSpPr>
        <p:spPr>
          <a:xfrm>
            <a:off x="3658632" y="5870577"/>
            <a:ext cx="5242849" cy="377825"/>
          </a:xfrm>
        </p:spPr>
        <p:txBody>
          <a:bodyPr/>
          <a:lstStyle/>
          <a:p>
            <a:endParaRPr lang="en-US"/>
          </a:p>
        </p:txBody>
      </p:sp>
      <p:sp>
        <p:nvSpPr>
          <p:cNvPr id="6" name="Slide Number Placeholder 5"/>
          <p:cNvSpPr>
            <a:spLocks noGrp="1"/>
          </p:cNvSpPr>
          <p:nvPr>
            <p:ph type="sldNum" sz="quarter" idx="12"/>
          </p:nvPr>
        </p:nvSpPr>
        <p:spPr>
          <a:xfrm>
            <a:off x="10720913" y="5870577"/>
            <a:ext cx="556688" cy="377825"/>
          </a:xfrm>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2205042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a:xfrm>
            <a:off x="609601" y="4732865"/>
            <a:ext cx="10363200" cy="566738"/>
          </a:xfrm>
        </p:spPr>
        <p:txBody>
          <a:bodyPr anchor="b">
            <a:normAutofit/>
          </a:bodyPr>
          <a:lstStyle>
            <a:lvl1pPr algn="l">
              <a:defRPr sz="2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219201" y="932112"/>
            <a:ext cx="9144000"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a:lvl1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a:xfrm>
            <a:off x="609601" y="5299603"/>
            <a:ext cx="103632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157B02-4DD0-4348-88A5-BA6B9EEDDCC0}" type="datetime1">
              <a:rPr lang="en-US" smtClean="0"/>
              <a:t>06/12/2026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381803125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a:xfrm>
            <a:off x="609605" y="609603"/>
            <a:ext cx="10363199"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09603" y="4343400"/>
            <a:ext cx="10363199"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157B02-4DD0-4348-88A5-BA6B9EEDDCC0}" type="datetime1">
              <a:rPr lang="en-US" smtClean="0"/>
              <a:t>06/12/2026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2848776781"/>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7" name="Picture 1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14" name="TextBox 13"/>
          <p:cNvSpPr txBox="1"/>
          <p:nvPr/>
        </p:nvSpPr>
        <p:spPr>
          <a:xfrm>
            <a:off x="562395" y="718114"/>
            <a:ext cx="60975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314401" y="2751671"/>
            <a:ext cx="60975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172154" y="609603"/>
            <a:ext cx="9455063"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318229" y="3352800"/>
            <a:ext cx="9168177" cy="381000"/>
          </a:xfrm>
        </p:spPr>
        <p:txBody>
          <a:bodyPr anchor="ctr">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16355" y="4343400"/>
            <a:ext cx="103632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157B02-4DD0-4348-88A5-BA6B9EEDDCC0}" type="datetime1">
              <a:rPr lang="en-US" smtClean="0"/>
              <a:t>06/12/2026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84891137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a:xfrm>
            <a:off x="609602" y="3291648"/>
            <a:ext cx="10363201" cy="1468800"/>
          </a:xfrm>
        </p:spPr>
        <p:txBody>
          <a:bodyPr anchor="b">
            <a:normAutofit/>
          </a:bodyPr>
          <a:lstStyle>
            <a:lvl1pPr algn="l">
              <a:defRPr sz="28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760448"/>
            <a:ext cx="10363203"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157B02-4DD0-4348-88A5-BA6B9EEDDCC0}" type="datetime1">
              <a:rPr lang="en-US" smtClean="0"/>
              <a:t>06/12/2026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3960487257"/>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11" name="TextBox 10"/>
          <p:cNvSpPr txBox="1"/>
          <p:nvPr/>
        </p:nvSpPr>
        <p:spPr>
          <a:xfrm>
            <a:off x="562395" y="718114"/>
            <a:ext cx="60975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6" name="TextBox 15"/>
          <p:cNvSpPr txBox="1"/>
          <p:nvPr/>
        </p:nvSpPr>
        <p:spPr>
          <a:xfrm>
            <a:off x="10314401" y="2751671"/>
            <a:ext cx="60975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172154" y="609603"/>
            <a:ext cx="9455063"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09601" y="3886200"/>
            <a:ext cx="10363201" cy="8890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09601" y="4775200"/>
            <a:ext cx="10363201" cy="10160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157B02-4DD0-4348-88A5-BA6B9EEDDCC0}" type="datetime1">
              <a:rPr lang="en-US" smtClean="0"/>
              <a:t>06/12/2026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3499341096"/>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a:xfrm>
            <a:off x="619254" y="609603"/>
            <a:ext cx="10363201" cy="2743199"/>
          </a:xfrm>
        </p:spPr>
        <p:txBody>
          <a:bodyPr vert="horz" lIns="91440" tIns="45720" rIns="91440" bIns="45720" rtlCol="0" anchor="ctr">
            <a:normAutofit/>
          </a:bodyPr>
          <a:lstStyle>
            <a:lvl1pPr>
              <a:defRPr lang="en-US" sz="2800"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19254" y="3505200"/>
            <a:ext cx="10363201" cy="8382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19253" y="4343400"/>
            <a:ext cx="10363201" cy="14478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157B02-4DD0-4348-88A5-BA6B9EEDDCC0}" type="datetime1">
              <a:rPr lang="en-US" smtClean="0"/>
              <a:t>06/12/2026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78308553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8" name="Title 1"/>
          <p:cNvSpPr>
            <a:spLocks noGrp="1"/>
          </p:cNvSpPr>
          <p:nvPr>
            <p:ph type="title"/>
          </p:nvPr>
        </p:nvSpPr>
        <p:spPr>
          <a:xfrm>
            <a:off x="609600" y="609602"/>
            <a:ext cx="10363200" cy="1456267"/>
          </a:xfrm>
        </p:spPr>
        <p:txBody>
          <a:bodyPr>
            <a:normAutofit/>
          </a:bodyPr>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9F24EAA-503A-4E90-B201-BFFBCA7E7226}" type="datetime1">
              <a:rPr lang="en-US" smtClean="0"/>
              <a:t>06/12/2026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11621522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Vertical Title 1"/>
          <p:cNvSpPr>
            <a:spLocks noGrp="1"/>
          </p:cNvSpPr>
          <p:nvPr>
            <p:ph type="title" orient="vert"/>
          </p:nvPr>
        </p:nvSpPr>
        <p:spPr>
          <a:xfrm>
            <a:off x="8737305" y="609601"/>
            <a:ext cx="2235495" cy="5181601"/>
          </a:xfrm>
        </p:spPr>
        <p:txBody>
          <a:bodyPr vert="eaVert">
            <a:normAutofit/>
          </a:bodyPr>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609600" y="609600"/>
            <a:ext cx="7986912"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C1B7D6B-59C6-4526-96AC-22DABBB7688C}" type="datetime1">
              <a:rPr lang="en-US" smtClean="0"/>
              <a:t>06/12/2026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750516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p:txBody>
          <a:bodyPr>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74E907-89F3-4F9E-BF15-B83B76C020C0}" type="datetime1">
              <a:rPr lang="en-US" smtClean="0"/>
              <a:t>06/12/2026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730023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a:xfrm>
            <a:off x="609603" y="3308581"/>
            <a:ext cx="103632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09601" y="4777381"/>
            <a:ext cx="10363200" cy="860400"/>
          </a:xfrm>
        </p:spPr>
        <p:txBody>
          <a:bodyPr anchor="t">
            <a:normAutofit/>
          </a:bodyPr>
          <a:lstStyle>
            <a:lvl1pPr marL="0" indent="0" algn="l">
              <a:buNone/>
              <a:defRPr sz="18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B90C8ED-5088-4828-8804-691AE92957F2}" type="datetime1">
              <a:rPr lang="en-US" smtClean="0"/>
              <a:t>06/12/2026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562725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1" y="2142068"/>
            <a:ext cx="508406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88737" y="2142069"/>
            <a:ext cx="5084064"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8328A13-8395-4665-BD83-CD974CD3A39D}" type="datetime1">
              <a:rPr lang="en-US" smtClean="0"/>
              <a:t>06/12/2026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1152655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p:txBody>
          <a:bodyPr>
            <a:normAutofit/>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991307" y="2218267"/>
            <a:ext cx="472080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870201"/>
            <a:ext cx="508406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81493" y="2218267"/>
            <a:ext cx="469130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88736" y="2870201"/>
            <a:ext cx="508406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56DCB6-8076-4607-84C4-EE6EED025604}" type="datetime1">
              <a:rPr lang="en-US" smtClean="0"/>
              <a:t>06/12/2026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1657964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a:xfrm>
            <a:off x="609601" y="609602"/>
            <a:ext cx="10363200" cy="1456267"/>
          </a:xfrm>
        </p:spPr>
        <p:txBody>
          <a:bodyPr>
            <a:normAutofit/>
          </a:bodyPr>
          <a:lstStyle>
            <a:lvl1pPr>
              <a:defRPr sz="32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1171061-8AA2-49E2-BC8A-16E1897C6304}" type="datetime1">
              <a:rPr lang="en-US" smtClean="0"/>
              <a:t>06/12/2026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133538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Date Placeholder 1"/>
          <p:cNvSpPr>
            <a:spLocks noGrp="1"/>
          </p:cNvSpPr>
          <p:nvPr>
            <p:ph type="dt" sz="half" idx="10"/>
          </p:nvPr>
        </p:nvSpPr>
        <p:spPr/>
        <p:txBody>
          <a:bodyPr/>
          <a:lstStyle/>
          <a:p>
            <a:fld id="{8BB53AD3-BB82-48B2-966D-3687E71499CA}" type="datetime1">
              <a:rPr lang="en-US" smtClean="0"/>
              <a:t>06/12/2026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2942334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2" name="Picture 11"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a:xfrm>
            <a:off x="615624" y="1557868"/>
            <a:ext cx="3817213" cy="1439332"/>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808193" y="609601"/>
            <a:ext cx="6170633"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15624" y="2997201"/>
            <a:ext cx="3817213" cy="184573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D586814-6274-457E-9CD9-3D64E0A70A49}" type="datetime1">
              <a:rPr lang="en-US" smtClean="0"/>
              <a:t>06/12/2026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1414855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8" y="0"/>
            <a:ext cx="12158133" cy="6858000"/>
          </a:xfrm>
          <a:prstGeom prst="rect">
            <a:avLst/>
          </a:prstGeom>
        </p:spPr>
      </p:pic>
      <p:sp>
        <p:nvSpPr>
          <p:cNvPr id="2" name="Title 1"/>
          <p:cNvSpPr>
            <a:spLocks noGrp="1"/>
          </p:cNvSpPr>
          <p:nvPr>
            <p:ph type="title"/>
          </p:nvPr>
        </p:nvSpPr>
        <p:spPr>
          <a:xfrm>
            <a:off x="616171" y="1735672"/>
            <a:ext cx="5462939" cy="1371600"/>
          </a:xfrm>
        </p:spPr>
        <p:txBody>
          <a:bodyPr anchor="b">
            <a:normAutofit/>
          </a:bodyPr>
          <a:lstStyle>
            <a:lvl1pPr algn="l">
              <a:defRPr sz="24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6705600" y="914400"/>
            <a:ext cx="4267200"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dirty="0"/>
            </a:lvl1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a:xfrm>
            <a:off x="616171" y="3107272"/>
            <a:ext cx="5462939"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88E9A1-2C7B-4053-9B64-8F34921F15A8}" type="datetime1">
              <a:rPr lang="en-US" smtClean="0"/>
              <a:t>06/12/2026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FF37E2-84FC-49F1-8E32-F83BCF3E5694}" type="slidenum">
              <a:rPr lang="en-US" smtClean="0"/>
              <a:t>‹#›</a:t>
            </a:fld>
            <a:endParaRPr lang="en-US"/>
          </a:p>
        </p:txBody>
      </p:sp>
    </p:spTree>
    <p:extLst>
      <p:ext uri="{BB962C8B-B14F-4D97-AF65-F5344CB8AC3E}">
        <p14:creationId xmlns:p14="http://schemas.microsoft.com/office/powerpoint/2010/main" val="1880100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609602"/>
            <a:ext cx="10363200"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2142069"/>
            <a:ext cx="10363200"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98283" y="5870577"/>
            <a:ext cx="1616231"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A157B02-4DD0-4348-88A5-BA6B9EEDDCC0}" type="datetime1">
              <a:rPr lang="en-US" smtClean="0"/>
              <a:t>06/12/2026</a:t>
            </a:fld>
            <a:endParaRPr lang="en-US"/>
          </a:p>
        </p:txBody>
      </p:sp>
      <p:sp>
        <p:nvSpPr>
          <p:cNvPr id="5" name="Footer Placeholder 4"/>
          <p:cNvSpPr>
            <a:spLocks noGrp="1"/>
          </p:cNvSpPr>
          <p:nvPr>
            <p:ph type="ftr" sz="quarter" idx="3"/>
          </p:nvPr>
        </p:nvSpPr>
        <p:spPr>
          <a:xfrm>
            <a:off x="609601" y="5870577"/>
            <a:ext cx="7987081"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416113" y="5870577"/>
            <a:ext cx="556688"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8FF37E2-84FC-49F1-8E32-F83BCF3E5694}" type="slidenum">
              <a:rPr lang="en-US" smtClean="0"/>
              <a:t>‹#›</a:t>
            </a:fld>
            <a:endParaRPr lang="en-US"/>
          </a:p>
        </p:txBody>
      </p:sp>
    </p:spTree>
    <p:extLst>
      <p:ext uri="{BB962C8B-B14F-4D97-AF65-F5344CB8AC3E}">
        <p14:creationId xmlns:p14="http://schemas.microsoft.com/office/powerpoint/2010/main" val="17627935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svg"/><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8.svg"/><Relationship Id="rId4" Type="http://schemas.openxmlformats.org/officeDocument/2006/relationships/image" Target="../media/image17.svg"/></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23.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2">
            <a:extLst>
              <a:ext uri="{FF2B5EF4-FFF2-40B4-BE49-F238E27FC236}">
                <a16:creationId xmlns="" xmlns:a16="http://schemas.microsoft.com/office/drawing/2014/main" id="{EA869B87-04D5-4AE0-890E-D87ED82BFF6E}"/>
              </a:ext>
            </a:extLst>
          </p:cNvPr>
          <p:cNvSpPr/>
          <p:nvPr/>
        </p:nvSpPr>
        <p:spPr>
          <a:xfrm>
            <a:off x="12700" y="1427637"/>
            <a:ext cx="12496800" cy="5430363"/>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5813" t="-27496" r="2535" b="668"/>
            </a:stretch>
          </a:blipFill>
        </p:spPr>
      </p:sp>
      <p:sp>
        <p:nvSpPr>
          <p:cNvPr id="2" name="Title 1"/>
          <p:cNvSpPr>
            <a:spLocks noGrp="1"/>
          </p:cNvSpPr>
          <p:nvPr>
            <p:ph type="title"/>
          </p:nvPr>
        </p:nvSpPr>
        <p:spPr>
          <a:xfrm>
            <a:off x="3033486" y="261717"/>
            <a:ext cx="9158514" cy="860869"/>
          </a:xfrm>
        </p:spPr>
        <p:txBody>
          <a:bodyPr>
            <a:normAutofit fontScale="90000"/>
          </a:bodyPr>
          <a:lstStyle/>
          <a:p>
            <a:pPr algn="ctr"/>
            <a:r>
              <a:rPr lang="en-US" sz="3200" b="1">
                <a:latin typeface="Times New Roman" panose="02020603050405020304" pitchFamily="18" charset="0"/>
                <a:cs typeface="Times New Roman" panose="02020603050405020304" pitchFamily="18" charset="0"/>
              </a:rPr>
              <a:t>BỆNH VIỆN ĐA KHOA QUỐC TẾ S.I.S CẦN THƠ</a:t>
            </a:r>
            <a:endParaRPr lang="en-US" sz="32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08FF37E2-84FC-49F1-8E32-F83BCF3E5694}" type="slidenum">
              <a:rPr lang="en-US" smtClean="0"/>
              <a:t>1</a:t>
            </a:fld>
            <a:endParaRPr lang="en-US"/>
          </a:p>
        </p:txBody>
      </p:sp>
      <p:sp>
        <p:nvSpPr>
          <p:cNvPr id="9" name="Google Shape;108;p14">
            <a:extLst>
              <a:ext uri="{FF2B5EF4-FFF2-40B4-BE49-F238E27FC236}">
                <a16:creationId xmlns="" xmlns:a16="http://schemas.microsoft.com/office/drawing/2014/main" id="{70CC8F14-9429-4B75-8BD6-43C5D227E193}"/>
              </a:ext>
            </a:extLst>
          </p:cNvPr>
          <p:cNvSpPr txBox="1">
            <a:spLocks/>
          </p:cNvSpPr>
          <p:nvPr/>
        </p:nvSpPr>
        <p:spPr>
          <a:xfrm>
            <a:off x="166915" y="1620560"/>
            <a:ext cx="11858170" cy="2462589"/>
          </a:xfrm>
          <a:prstGeom prst="rect">
            <a:avLst/>
          </a:prstGeom>
          <a:effectLst/>
        </p:spPr>
        <p:txBody>
          <a:bodyPr spcFirstLastPara="1" vert="horz" wrap="square" lIns="121900" tIns="121900" rIns="121900" bIns="121900" rtlCol="0" anchor="ctr" anchorCtr="0">
            <a:noAutofit/>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vi-VN" sz="4400" b="1">
                <a:solidFill>
                  <a:srgbClr val="FF0000"/>
                </a:solidFill>
                <a:effectLst/>
                <a:latin typeface="Times New Roman" panose="02020603050405020304" pitchFamily="18" charset="0"/>
                <a:ea typeface="Times New Roman" panose="02020603050405020304" pitchFamily="18" charset="0"/>
              </a:rPr>
              <a:t>TẬP HUẤN </a:t>
            </a:r>
            <a:endParaRPr lang="en-US" sz="4400" b="1">
              <a:solidFill>
                <a:srgbClr val="FF0000"/>
              </a:solidFill>
              <a:effectLst/>
              <a:latin typeface="Times New Roman" panose="02020603050405020304" pitchFamily="18" charset="0"/>
              <a:ea typeface="Times New Roman" panose="02020603050405020304" pitchFamily="18" charset="0"/>
            </a:endParaRPr>
          </a:p>
          <a:p>
            <a:pPr algn="ctr"/>
            <a:r>
              <a:rPr lang="vi-VN" sz="4400" b="1">
                <a:solidFill>
                  <a:srgbClr val="FF0000"/>
                </a:solidFill>
                <a:effectLst/>
                <a:latin typeface="Times New Roman" panose="02020603050405020304" pitchFamily="18" charset="0"/>
                <a:ea typeface="Times New Roman" panose="02020603050405020304" pitchFamily="18" charset="0"/>
              </a:rPr>
              <a:t>XÂY DỰNG ĐỀ ÁN CẢI TIẾN CHẤT LƯỢNG</a:t>
            </a:r>
            <a:r>
              <a:rPr lang="en-US" sz="4400" b="1">
                <a:solidFill>
                  <a:srgbClr val="FF0000"/>
                </a:solidFill>
                <a:effectLst/>
                <a:latin typeface="Times New Roman" panose="02020603050405020304" pitchFamily="18" charset="0"/>
                <a:ea typeface="Times New Roman" panose="02020603050405020304" pitchFamily="18" charset="0"/>
              </a:rPr>
              <a:t> </a:t>
            </a:r>
            <a:r>
              <a:rPr lang="vi-VN" sz="4400" b="1">
                <a:solidFill>
                  <a:srgbClr val="FF0000"/>
                </a:solidFill>
                <a:effectLst/>
                <a:latin typeface="Times New Roman" panose="02020603050405020304" pitchFamily="18" charset="0"/>
                <a:ea typeface="Times New Roman" panose="02020603050405020304" pitchFamily="18" charset="0"/>
              </a:rPr>
              <a:t>NĂM 2026</a:t>
            </a:r>
          </a:p>
        </p:txBody>
      </p:sp>
      <p:sp>
        <p:nvSpPr>
          <p:cNvPr id="6" name="Rectangle 1">
            <a:extLst>
              <a:ext uri="{FF2B5EF4-FFF2-40B4-BE49-F238E27FC236}">
                <a16:creationId xmlns="" xmlns:a16="http://schemas.microsoft.com/office/drawing/2014/main" id="{83EA8FE4-8973-42DA-844C-3773C9394FD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Subtitle 2">
            <a:extLst>
              <a:ext uri="{FF2B5EF4-FFF2-40B4-BE49-F238E27FC236}">
                <a16:creationId xmlns="" xmlns:a16="http://schemas.microsoft.com/office/drawing/2014/main" id="{1B3A92C4-9DBD-4DC9-9749-2ACAB246D76C}"/>
              </a:ext>
            </a:extLst>
          </p:cNvPr>
          <p:cNvSpPr txBox="1">
            <a:spLocks/>
          </p:cNvSpPr>
          <p:nvPr/>
        </p:nvSpPr>
        <p:spPr>
          <a:xfrm>
            <a:off x="3455307" y="4276071"/>
            <a:ext cx="5513007" cy="541666"/>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667" b="1">
                <a:solidFill>
                  <a:srgbClr val="002060"/>
                </a:solidFill>
                <a:latin typeface="Times New Roman" panose="02020603050405020304" pitchFamily="18" charset="0"/>
                <a:cs typeface="Times New Roman" panose="02020603050405020304" pitchFamily="18" charset="0"/>
              </a:rPr>
              <a:t>PHÒNG QUẢN LÝ CHẤT LƯỢNG</a:t>
            </a:r>
            <a:endParaRPr lang="en-US" sz="2667" b="1" dirty="0">
              <a:solidFill>
                <a:srgbClr val="00206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 xmlns:a16="http://schemas.microsoft.com/office/drawing/2014/main" id="{B1A7364A-3569-B61C-D6A7-D3229E846148}"/>
              </a:ext>
            </a:extLst>
          </p:cNvPr>
          <p:cNvSpPr txBox="1"/>
          <p:nvPr/>
        </p:nvSpPr>
        <p:spPr>
          <a:xfrm>
            <a:off x="3532823" y="6328244"/>
            <a:ext cx="4663440" cy="461665"/>
          </a:xfrm>
          <a:prstGeom prst="rect">
            <a:avLst/>
          </a:prstGeom>
          <a:noFill/>
        </p:spPr>
        <p:txBody>
          <a:bodyPr wrap="square" rtlCol="0">
            <a:spAutoFit/>
          </a:bodyPr>
          <a:lstStyle/>
          <a:p>
            <a:pPr algn="ctr"/>
            <a:r>
              <a:rPr lang="vi-VN" sz="2000" b="1" dirty="0">
                <a:latin typeface="+mj-lt"/>
              </a:rPr>
              <a:t> </a:t>
            </a:r>
            <a:r>
              <a:rPr lang="en-US" sz="2400" b="1" dirty="0">
                <a:solidFill>
                  <a:srgbClr val="002060"/>
                </a:solidFill>
                <a:latin typeface="Times New Roman" panose="02020603050405020304" pitchFamily="18" charset="0"/>
                <a:cs typeface="Times New Roman" panose="02020603050405020304" pitchFamily="18" charset="0"/>
                <a:sym typeface="Arial"/>
              </a:rPr>
              <a:t>CẦN THƠ, </a:t>
            </a:r>
            <a:r>
              <a:rPr lang="en-US" sz="2400" b="1">
                <a:solidFill>
                  <a:srgbClr val="002060"/>
                </a:solidFill>
                <a:latin typeface="Times New Roman" panose="02020603050405020304" pitchFamily="18" charset="0"/>
                <a:cs typeface="Times New Roman" panose="02020603050405020304" pitchFamily="18" charset="0"/>
                <a:sym typeface="Arial"/>
              </a:rPr>
              <a:t>NĂM 202</a:t>
            </a:r>
            <a:r>
              <a:rPr lang="vi-VN" sz="2400" b="1">
                <a:solidFill>
                  <a:srgbClr val="002060"/>
                </a:solidFill>
                <a:latin typeface="Times New Roman" panose="02020603050405020304" pitchFamily="18" charset="0"/>
                <a:cs typeface="Times New Roman" panose="02020603050405020304" pitchFamily="18" charset="0"/>
                <a:sym typeface="Arial"/>
              </a:rPr>
              <a:t>6</a:t>
            </a:r>
            <a:endParaRPr lang="en-US" sz="2667" b="1" dirty="0">
              <a:solidFill>
                <a:srgbClr val="00206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8267606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0D87788-56D0-C5FB-E309-C1C6503569BA}"/>
              </a:ext>
            </a:extLst>
          </p:cNvPr>
          <p:cNvSpPr>
            <a:spLocks noGrp="1"/>
          </p:cNvSpPr>
          <p:nvPr>
            <p:ph idx="1"/>
          </p:nvPr>
        </p:nvSpPr>
        <p:spPr>
          <a:xfrm>
            <a:off x="609600" y="1617785"/>
            <a:ext cx="10363200" cy="5134706"/>
          </a:xfrm>
        </p:spPr>
        <p:txBody>
          <a:bodyPr>
            <a:normAutofit lnSpcReduction="10000"/>
          </a:bodyPr>
          <a:lstStyle/>
          <a:p>
            <a:r>
              <a:rPr lang="vi-VN" sz="2800" dirty="0">
                <a:solidFill>
                  <a:schemeClr val="bg1"/>
                </a:solidFill>
                <a:latin typeface="Times New Roman" panose="02020603050405020304" pitchFamily="18" charset="0"/>
                <a:cs typeface="Times New Roman" panose="02020603050405020304" pitchFamily="18" charset="0"/>
              </a:rPr>
              <a:t>Xác định tiêu chuẩn làm cơ sở xây dựng đề án.</a:t>
            </a:r>
          </a:p>
          <a:p>
            <a:r>
              <a:rPr lang="vi-VN" sz="2800" dirty="0">
                <a:solidFill>
                  <a:schemeClr val="bg1"/>
                </a:solidFill>
                <a:latin typeface="Times New Roman" panose="02020603050405020304" pitchFamily="18" charset="0"/>
                <a:cs typeface="Times New Roman" panose="02020603050405020304" pitchFamily="18" charset="0"/>
              </a:rPr>
              <a:t>Bao gồm:</a:t>
            </a:r>
          </a:p>
          <a:p>
            <a:r>
              <a:rPr lang="vi-VN" sz="2800" dirty="0">
                <a:solidFill>
                  <a:schemeClr val="bg1"/>
                </a:solidFill>
                <a:latin typeface="Times New Roman" panose="02020603050405020304" pitchFamily="18" charset="0"/>
                <a:cs typeface="Times New Roman" panose="02020603050405020304" pitchFamily="18" charset="0"/>
              </a:rPr>
              <a:t>- Bộ tiêu ch</a:t>
            </a:r>
            <a:r>
              <a:rPr lang="en-US" sz="2800" dirty="0" err="1">
                <a:solidFill>
                  <a:schemeClr val="bg1"/>
                </a:solidFill>
                <a:latin typeface="Times New Roman" panose="02020603050405020304" pitchFamily="18" charset="0"/>
                <a:cs typeface="Times New Roman" panose="02020603050405020304" pitchFamily="18" charset="0"/>
              </a:rPr>
              <a:t>uẩn</a:t>
            </a:r>
            <a:r>
              <a:rPr lang="vi-VN" sz="2800" dirty="0">
                <a:solidFill>
                  <a:schemeClr val="bg1"/>
                </a:solidFill>
                <a:latin typeface="Times New Roman" panose="02020603050405020304" pitchFamily="18" charset="0"/>
                <a:cs typeface="Times New Roman" panose="02020603050405020304" pitchFamily="18" charset="0"/>
              </a:rPr>
              <a:t> chất lượng </a:t>
            </a:r>
            <a:r>
              <a:rPr lang="en-US" sz="2800" dirty="0" err="1">
                <a:solidFill>
                  <a:schemeClr val="bg1"/>
                </a:solidFill>
                <a:latin typeface="Times New Roman" panose="02020603050405020304" pitchFamily="18" charset="0"/>
                <a:cs typeface="Times New Roman" panose="02020603050405020304" pitchFamily="18" charset="0"/>
              </a:rPr>
              <a:t>nâng</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cao</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đối</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với</a:t>
            </a:r>
            <a:r>
              <a:rPr lang="en-US" sz="2800" dirty="0">
                <a:solidFill>
                  <a:schemeClr val="bg1"/>
                </a:solidFill>
                <a:latin typeface="Times New Roman" panose="02020603050405020304" pitchFamily="18" charset="0"/>
                <a:cs typeface="Times New Roman" panose="02020603050405020304" pitchFamily="18" charset="0"/>
              </a:rPr>
              <a:t> </a:t>
            </a:r>
            <a:r>
              <a:rPr lang="vi-VN" sz="2800" dirty="0">
                <a:solidFill>
                  <a:schemeClr val="bg1"/>
                </a:solidFill>
                <a:latin typeface="Times New Roman" panose="02020603050405020304" pitchFamily="18" charset="0"/>
                <a:cs typeface="Times New Roman" panose="02020603050405020304" pitchFamily="18" charset="0"/>
              </a:rPr>
              <a:t>bệnh viện.</a:t>
            </a:r>
          </a:p>
          <a:p>
            <a:r>
              <a:rPr lang="vi-VN" sz="2800" dirty="0">
                <a:solidFill>
                  <a:schemeClr val="bg1"/>
                </a:solidFill>
                <a:latin typeface="Times New Roman" panose="02020603050405020304" pitchFamily="18" charset="0"/>
                <a:cs typeface="Times New Roman" panose="02020603050405020304" pitchFamily="18" charset="0"/>
              </a:rPr>
              <a:t>- Thông tư 43/2018/TT-BYT: hướng dẫn phòng ngừa sự cố y khoa.</a:t>
            </a:r>
          </a:p>
          <a:p>
            <a:r>
              <a:rPr lang="vi-VN" sz="2800" dirty="0">
                <a:solidFill>
                  <a:schemeClr val="bg1"/>
                </a:solidFill>
                <a:latin typeface="Times New Roman" panose="02020603050405020304" pitchFamily="18" charset="0"/>
                <a:cs typeface="Times New Roman" panose="02020603050405020304" pitchFamily="18" charset="0"/>
              </a:rPr>
              <a:t>- Thông tư 35/2024/TT-BYT: tiêu chuẩn chất lượng cơ bản của BV.</a:t>
            </a:r>
          </a:p>
          <a:p>
            <a:r>
              <a:rPr lang="vi-VN" sz="2800" dirty="0">
                <a:solidFill>
                  <a:schemeClr val="bg1"/>
                </a:solidFill>
                <a:latin typeface="Times New Roman" panose="02020603050405020304" pitchFamily="18" charset="0"/>
                <a:cs typeface="Times New Roman" panose="02020603050405020304" pitchFamily="18" charset="0"/>
              </a:rPr>
              <a:t>- Chuẩn quốc tế (nếu có): WHO, JCI,</a:t>
            </a:r>
            <a:r>
              <a:rPr lang="en-US" sz="2800" dirty="0">
                <a:solidFill>
                  <a:schemeClr val="bg1"/>
                </a:solidFill>
                <a:latin typeface="Times New Roman" panose="02020603050405020304" pitchFamily="18" charset="0"/>
                <a:cs typeface="Times New Roman" panose="02020603050405020304" pitchFamily="18" charset="0"/>
              </a:rPr>
              <a:t>ACHS…</a:t>
            </a:r>
          </a:p>
          <a:p>
            <a:pPr>
              <a:spcBef>
                <a:spcPts val="600"/>
              </a:spcBef>
              <a:spcAft>
                <a:spcPts val="600"/>
              </a:spcAft>
              <a:buFont typeface="Arial" panose="020B0604020202020204" pitchFamily="34" charset="0"/>
              <a:buChar char="•"/>
            </a:pP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Xác</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tiêu</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chí</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liên</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quan</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đến</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nội</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dung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cải</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tiến</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p>
          <a:p>
            <a:pPr>
              <a:spcBef>
                <a:spcPts val="600"/>
              </a:spcBef>
              <a:spcAft>
                <a:spcPts val="600"/>
              </a:spcAft>
              <a:buFont typeface="Arial" panose="020B0604020202020204" pitchFamily="34" charset="0"/>
              <a:buChar char="•"/>
            </a:pP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Mô</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tả</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hoạt</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đề</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án</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sẽ</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thực</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hiện</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đáp</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ứng</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từng</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tiêu</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chí</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p>
          <a:p>
            <a:pPr>
              <a:spcBef>
                <a:spcPts val="600"/>
              </a:spcBef>
              <a:spcAft>
                <a:spcPts val="600"/>
              </a:spcAft>
              <a:buFont typeface="Arial" panose="020B0604020202020204" pitchFamily="34" charset="0"/>
              <a:buChar char="•"/>
            </a:pP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Lập</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bảng</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thể</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hiện</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sự</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liên</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kết</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giữa</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tiêu</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chí</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hành</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cụ</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thể</a:t>
            </a:r>
            <a:r>
              <a:rPr lang="en-US" sz="28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vi-VN" sz="2800" dirty="0">
              <a:solidFill>
                <a:schemeClr val="bg1"/>
              </a:solidFill>
              <a:latin typeface="Times New Roman" panose="02020603050405020304" pitchFamily="18" charset="0"/>
              <a:cs typeface="Times New Roman" panose="02020603050405020304" pitchFamily="18" charset="0"/>
            </a:endParaRPr>
          </a:p>
          <a:p>
            <a:endParaRPr lang="en-US" sz="2000" dirty="0">
              <a:solidFill>
                <a:schemeClr val="bg1"/>
              </a:solidFill>
            </a:endParaRPr>
          </a:p>
        </p:txBody>
      </p:sp>
      <p:sp>
        <p:nvSpPr>
          <p:cNvPr id="4" name="Slide Number Placeholder 3">
            <a:extLst>
              <a:ext uri="{FF2B5EF4-FFF2-40B4-BE49-F238E27FC236}">
                <a16:creationId xmlns="" xmlns:a16="http://schemas.microsoft.com/office/drawing/2014/main" id="{BF7E7452-88F7-187C-5165-F49F591B0B41}"/>
              </a:ext>
            </a:extLst>
          </p:cNvPr>
          <p:cNvSpPr>
            <a:spLocks noGrp="1"/>
          </p:cNvSpPr>
          <p:nvPr>
            <p:ph type="sldNum" sz="quarter" idx="12"/>
          </p:nvPr>
        </p:nvSpPr>
        <p:spPr/>
        <p:txBody>
          <a:bodyPr/>
          <a:lstStyle/>
          <a:p>
            <a:fld id="{08FF37E2-84FC-49F1-8E32-F83BCF3E5694}" type="slidenum">
              <a:rPr lang="en-US" smtClean="0"/>
              <a:t>10</a:t>
            </a:fld>
            <a:endParaRPr lang="en-US"/>
          </a:p>
        </p:txBody>
      </p:sp>
      <p:sp>
        <p:nvSpPr>
          <p:cNvPr id="5" name="Title 1">
            <a:extLst>
              <a:ext uri="{FF2B5EF4-FFF2-40B4-BE49-F238E27FC236}">
                <a16:creationId xmlns="" xmlns:a16="http://schemas.microsoft.com/office/drawing/2014/main" id="{00273C7E-FDC5-DA8C-BA36-E71071CC2A69}"/>
              </a:ext>
            </a:extLst>
          </p:cNvPr>
          <p:cNvSpPr>
            <a:spLocks noGrp="1"/>
          </p:cNvSpPr>
          <p:nvPr>
            <p:ph type="title"/>
          </p:nvPr>
        </p:nvSpPr>
        <p:spPr>
          <a:xfrm>
            <a:off x="3198056" y="0"/>
            <a:ext cx="7043224" cy="1455738"/>
          </a:xfrm>
        </p:spPr>
        <p:txBody>
          <a:bodyPr/>
          <a:lstStyle/>
          <a:p>
            <a:r>
              <a:rPr lang="en-US" b="1">
                <a:latin typeface="Times New Roman" panose="02020603050405020304" pitchFamily="18" charset="0"/>
                <a:cs typeface="Times New Roman" panose="02020603050405020304" pitchFamily="18" charset="0"/>
              </a:rPr>
              <a:t>III.	CÁC GIẢI PHÁP THỰC HIỆN</a:t>
            </a: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22891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2366DB9D-5BB7-58DD-C0B5-E37DB9428449}"/>
            </a:ext>
          </a:extLst>
        </p:cNvPr>
        <p:cNvGrpSpPr/>
        <p:nvPr/>
      </p:nvGrpSpPr>
      <p:grpSpPr>
        <a:xfrm>
          <a:off x="0" y="0"/>
          <a:ext cx="0" cy="0"/>
          <a:chOff x="0" y="0"/>
          <a:chExt cx="0" cy="0"/>
        </a:xfrm>
      </p:grpSpPr>
      <p:sp>
        <p:nvSpPr>
          <p:cNvPr id="2" name="Title 1">
            <a:extLst>
              <a:ext uri="{FF2B5EF4-FFF2-40B4-BE49-F238E27FC236}">
                <a16:creationId xmlns="" xmlns:a16="http://schemas.microsoft.com/office/drawing/2014/main" id="{823E04EC-B2A0-A8EE-A8AB-B502A703623C}"/>
              </a:ext>
            </a:extLst>
          </p:cNvPr>
          <p:cNvSpPr>
            <a:spLocks noGrp="1"/>
          </p:cNvSpPr>
          <p:nvPr>
            <p:ph type="title"/>
          </p:nvPr>
        </p:nvSpPr>
        <p:spPr>
          <a:xfrm>
            <a:off x="3207434" y="0"/>
            <a:ext cx="7765366" cy="1223889"/>
          </a:xfrm>
        </p:spPr>
        <p:txBody>
          <a:bodyPr/>
          <a:lstStyle/>
          <a:p>
            <a:r>
              <a:rPr lang="en-US" b="1">
                <a:latin typeface="Times New Roman" panose="02020603050405020304" pitchFamily="18" charset="0"/>
                <a:cs typeface="Times New Roman" panose="02020603050405020304" pitchFamily="18" charset="0"/>
              </a:rPr>
              <a:t>III.	CÁC GIẢI PHÁP THỰC HIỆN</a:t>
            </a:r>
            <a:endParaRPr lang="en-US">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 xmlns:a16="http://schemas.microsoft.com/office/drawing/2014/main" id="{CE47DADD-39CB-1914-5A85-C8433106ED01}"/>
              </a:ext>
            </a:extLst>
          </p:cNvPr>
          <p:cNvSpPr>
            <a:spLocks noGrp="1"/>
          </p:cNvSpPr>
          <p:nvPr>
            <p:ph idx="1"/>
          </p:nvPr>
        </p:nvSpPr>
        <p:spPr>
          <a:xfrm>
            <a:off x="609600" y="1420837"/>
            <a:ext cx="10363200" cy="5036234"/>
          </a:xfrm>
        </p:spPr>
        <p:txBody>
          <a:bodyPr>
            <a:normAutofit/>
          </a:bodyPr>
          <a:lstStyle/>
          <a:p>
            <a:r>
              <a:rPr lang="vi-VN" sz="2800" b="1" dirty="0">
                <a:solidFill>
                  <a:schemeClr val="bg1"/>
                </a:solidFill>
                <a:latin typeface="Times New Roman" panose="02020603050405020304" pitchFamily="18" charset="0"/>
                <a:cs typeface="Times New Roman" panose="02020603050405020304" pitchFamily="18" charset="0"/>
              </a:rPr>
              <a:t>Phương pháp </a:t>
            </a:r>
            <a:r>
              <a:rPr lang="en-US" sz="2800" b="1" dirty="0" err="1">
                <a:solidFill>
                  <a:schemeClr val="bg1"/>
                </a:solidFill>
                <a:latin typeface="Times New Roman" panose="02020603050405020304" pitchFamily="18" charset="0"/>
                <a:cs typeface="Times New Roman" panose="02020603050405020304" pitchFamily="18" charset="0"/>
              </a:rPr>
              <a:t>luận</a:t>
            </a:r>
            <a:r>
              <a:rPr lang="en-US" sz="2800" b="1" dirty="0">
                <a:solidFill>
                  <a:schemeClr val="bg1"/>
                </a:solidFill>
                <a:latin typeface="Times New Roman" panose="02020603050405020304" pitchFamily="18" charset="0"/>
                <a:cs typeface="Times New Roman" panose="02020603050405020304" pitchFamily="18" charset="0"/>
              </a:rPr>
              <a:t> </a:t>
            </a:r>
            <a:r>
              <a:rPr lang="vi-VN" sz="2800" b="1" dirty="0">
                <a:solidFill>
                  <a:schemeClr val="bg1"/>
                </a:solidFill>
                <a:latin typeface="Times New Roman" panose="02020603050405020304" pitchFamily="18" charset="0"/>
                <a:cs typeface="Times New Roman" panose="02020603050405020304" pitchFamily="18" charset="0"/>
              </a:rPr>
              <a:t>cải tiến chất lượng</a:t>
            </a:r>
            <a:r>
              <a:rPr lang="en-US" sz="2800" b="1" dirty="0">
                <a:solidFill>
                  <a:schemeClr val="bg1"/>
                </a:solidFill>
                <a:latin typeface="Times New Roman" panose="02020603050405020304" pitchFamily="18" charset="0"/>
                <a:cs typeface="Times New Roman" panose="02020603050405020304" pitchFamily="18" charset="0"/>
              </a:rPr>
              <a:t>:</a:t>
            </a:r>
          </a:p>
          <a:p>
            <a:r>
              <a:rPr lang="vi-VN" sz="2800" dirty="0">
                <a:solidFill>
                  <a:schemeClr val="bg1"/>
                </a:solidFill>
                <a:latin typeface="Times New Roman" panose="02020603050405020304" pitchFamily="18" charset="0"/>
                <a:cs typeface="Times New Roman" panose="02020603050405020304" pitchFamily="18" charset="0"/>
              </a:rPr>
              <a:t>Bước 1: Xác định sự tham gia của các bên liên quan và tác động ảnh hưởng đối với nhóm đối tượng này (các quy trình, khoa/phòng liên quan, nhân viên y tế,..)</a:t>
            </a:r>
          </a:p>
          <a:p>
            <a:r>
              <a:rPr lang="vi-VN" sz="2800" dirty="0">
                <a:solidFill>
                  <a:schemeClr val="bg1"/>
                </a:solidFill>
                <a:latin typeface="Times New Roman" panose="02020603050405020304" pitchFamily="18" charset="0"/>
                <a:cs typeface="Times New Roman" panose="02020603050405020304" pitchFamily="18" charset="0"/>
              </a:rPr>
              <a:t>Bước 2: Sử dụng các tài liệu của Bộ Y tế, WHO và công cụ đánh giá như RCA, FMEA,..</a:t>
            </a:r>
          </a:p>
          <a:p>
            <a:r>
              <a:rPr lang="vi-VN" sz="2800" dirty="0">
                <a:solidFill>
                  <a:schemeClr val="bg1"/>
                </a:solidFill>
                <a:latin typeface="Times New Roman" panose="02020603050405020304" pitchFamily="18" charset="0"/>
                <a:cs typeface="Times New Roman" panose="02020603050405020304" pitchFamily="18" charset="0"/>
              </a:rPr>
              <a:t>Bước 3: Thu thập dữ liệu và đánh giá cơ sở.</a:t>
            </a:r>
          </a:p>
          <a:p>
            <a:r>
              <a:rPr lang="vi-VN" sz="2800" dirty="0">
                <a:solidFill>
                  <a:schemeClr val="bg1"/>
                </a:solidFill>
                <a:latin typeface="Times New Roman" panose="02020603050405020304" pitchFamily="18" charset="0"/>
                <a:cs typeface="Times New Roman" panose="02020603050405020304" pitchFamily="18" charset="0"/>
              </a:rPr>
              <a:t>Bước 4: Thiết kế can thiệp và thử nghiệm. </a:t>
            </a:r>
          </a:p>
          <a:p>
            <a:r>
              <a:rPr lang="vi-VN" sz="2800" dirty="0">
                <a:solidFill>
                  <a:schemeClr val="bg1"/>
                </a:solidFill>
                <a:latin typeface="Times New Roman" panose="02020603050405020304" pitchFamily="18" charset="0"/>
                <a:cs typeface="Times New Roman" panose="02020603050405020304" pitchFamily="18" charset="0"/>
              </a:rPr>
              <a:t>Bước 5: Kế hoạch giám sát và đánh giá. </a:t>
            </a:r>
            <a:endParaRPr lang="en-US" sz="2800" dirty="0">
              <a:solidFill>
                <a:schemeClr val="bg1"/>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 xmlns:a16="http://schemas.microsoft.com/office/drawing/2014/main" id="{6431A1CC-825B-0D60-E8F6-BF8206A05782}"/>
              </a:ext>
            </a:extLst>
          </p:cNvPr>
          <p:cNvSpPr>
            <a:spLocks noGrp="1"/>
          </p:cNvSpPr>
          <p:nvPr>
            <p:ph type="sldNum" sz="quarter" idx="12"/>
          </p:nvPr>
        </p:nvSpPr>
        <p:spPr/>
        <p:txBody>
          <a:bodyPr/>
          <a:lstStyle/>
          <a:p>
            <a:fld id="{08FF37E2-84FC-49F1-8E32-F83BCF3E5694}" type="slidenum">
              <a:rPr lang="en-US" smtClean="0"/>
              <a:t>11</a:t>
            </a:fld>
            <a:endParaRPr lang="en-US"/>
          </a:p>
        </p:txBody>
      </p:sp>
    </p:spTree>
    <p:extLst>
      <p:ext uri="{BB962C8B-B14F-4D97-AF65-F5344CB8AC3E}">
        <p14:creationId xmlns:p14="http://schemas.microsoft.com/office/powerpoint/2010/main" val="20886866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EA36D8C-5F42-715A-0047-5D6B4229221E}"/>
              </a:ext>
            </a:extLst>
          </p:cNvPr>
          <p:cNvSpPr>
            <a:spLocks noGrp="1"/>
          </p:cNvSpPr>
          <p:nvPr>
            <p:ph type="title"/>
          </p:nvPr>
        </p:nvSpPr>
        <p:spPr>
          <a:xfrm>
            <a:off x="3095137" y="159437"/>
            <a:ext cx="8117058" cy="907362"/>
          </a:xfrm>
        </p:spPr>
        <p:txBody>
          <a:bodyPr>
            <a:normAutofit/>
          </a:bodyPr>
          <a:lstStyle/>
          <a:p>
            <a:r>
              <a:rPr lang="vi-VN" sz="2400" b="1"/>
              <a:t>Bảng 1. Ví dụ mô tả đề án đáp ứng các tiêu chí </a:t>
            </a:r>
            <a:r>
              <a:rPr lang="en-US" sz="2400" b="1"/>
              <a:t> </a:t>
            </a:r>
            <a:r>
              <a:rPr lang="vi-VN" sz="2400" b="1"/>
              <a:t>thuộc Bộ tiêu chí chất lượng bệnh viện</a:t>
            </a:r>
            <a:endParaRPr lang="en-US" sz="2400" b="1"/>
          </a:p>
        </p:txBody>
      </p:sp>
      <p:sp>
        <p:nvSpPr>
          <p:cNvPr id="4" name="Slide Number Placeholder 3">
            <a:extLst>
              <a:ext uri="{FF2B5EF4-FFF2-40B4-BE49-F238E27FC236}">
                <a16:creationId xmlns="" xmlns:a16="http://schemas.microsoft.com/office/drawing/2014/main" id="{CA6915C2-F866-7A34-C4E7-38349644A61A}"/>
              </a:ext>
            </a:extLst>
          </p:cNvPr>
          <p:cNvSpPr>
            <a:spLocks noGrp="1"/>
          </p:cNvSpPr>
          <p:nvPr>
            <p:ph type="sldNum" sz="quarter" idx="12"/>
          </p:nvPr>
        </p:nvSpPr>
        <p:spPr/>
        <p:txBody>
          <a:bodyPr/>
          <a:lstStyle/>
          <a:p>
            <a:fld id="{08FF37E2-84FC-49F1-8E32-F83BCF3E5694}" type="slidenum">
              <a:rPr lang="en-US" smtClean="0"/>
              <a:t>12</a:t>
            </a:fld>
            <a:endParaRPr lang="en-US"/>
          </a:p>
        </p:txBody>
      </p:sp>
      <p:graphicFrame>
        <p:nvGraphicFramePr>
          <p:cNvPr id="7" name="Content Placeholder 3">
            <a:extLst>
              <a:ext uri="{FF2B5EF4-FFF2-40B4-BE49-F238E27FC236}">
                <a16:creationId xmlns="" xmlns:a16="http://schemas.microsoft.com/office/drawing/2014/main" id="{915DCBCE-F320-18E4-270D-B6224D50C508}"/>
              </a:ext>
            </a:extLst>
          </p:cNvPr>
          <p:cNvGraphicFramePr>
            <a:graphicFrameLocks/>
          </p:cNvGraphicFramePr>
          <p:nvPr>
            <p:custDataLst>
              <p:tags r:id="rId1"/>
            </p:custDataLst>
            <p:extLst>
              <p:ext uri="{D42A27DB-BD31-4B8C-83A1-F6EECF244321}">
                <p14:modId xmlns:p14="http://schemas.microsoft.com/office/powerpoint/2010/main" val="3666623176"/>
              </p:ext>
            </p:extLst>
          </p:nvPr>
        </p:nvGraphicFramePr>
        <p:xfrm>
          <a:off x="848995" y="1443907"/>
          <a:ext cx="10123805" cy="5072380"/>
        </p:xfrm>
        <a:graphic>
          <a:graphicData uri="http://schemas.openxmlformats.org/drawingml/2006/table">
            <a:tbl>
              <a:tblPr firstRow="1" firstCol="1" bandRow="1">
                <a:tableStyleId>{F5AB1C69-6EDB-4FF4-983F-18BD219EF322}</a:tableStyleId>
              </a:tblPr>
              <a:tblGrid>
                <a:gridCol w="990600">
                  <a:extLst>
                    <a:ext uri="{9D8B030D-6E8A-4147-A177-3AD203B41FA5}">
                      <a16:colId xmlns="" xmlns:a16="http://schemas.microsoft.com/office/drawing/2014/main" val="20000"/>
                    </a:ext>
                  </a:extLst>
                </a:gridCol>
                <a:gridCol w="4953000">
                  <a:extLst>
                    <a:ext uri="{9D8B030D-6E8A-4147-A177-3AD203B41FA5}">
                      <a16:colId xmlns="" xmlns:a16="http://schemas.microsoft.com/office/drawing/2014/main" val="20001"/>
                    </a:ext>
                  </a:extLst>
                </a:gridCol>
                <a:gridCol w="4180205">
                  <a:extLst>
                    <a:ext uri="{9D8B030D-6E8A-4147-A177-3AD203B41FA5}">
                      <a16:colId xmlns="" xmlns:a16="http://schemas.microsoft.com/office/drawing/2014/main" val="20002"/>
                    </a:ext>
                  </a:extLst>
                </a:gridCol>
              </a:tblGrid>
              <a:tr h="738505">
                <a:tc>
                  <a:txBody>
                    <a:bodyPr/>
                    <a:lstStyle/>
                    <a:p>
                      <a:pPr marL="0" indent="0" algn="ctr">
                        <a:lnSpc>
                          <a:spcPct val="115000"/>
                        </a:lnSpc>
                        <a:spcBef>
                          <a:spcPts val="600"/>
                        </a:spcBef>
                        <a:spcAft>
                          <a:spcPts val="600"/>
                        </a:spcAft>
                      </a:pPr>
                      <a:r>
                        <a:rPr lang="en-US" sz="2000" kern="100" dirty="0" err="1">
                          <a:effectLst/>
                          <a:latin typeface="Times New Roman" panose="02020603050405020304" pitchFamily="18" charset="0"/>
                          <a:cs typeface="Times New Roman" panose="02020603050405020304" pitchFamily="18" charset="0"/>
                        </a:rPr>
                        <a:t>Tiêu</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chí</a:t>
                      </a:r>
                      <a:endPar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270" marR="64270" marT="0" marB="0" anchor="ctr"/>
                </a:tc>
                <a:tc>
                  <a:txBody>
                    <a:bodyPr/>
                    <a:lstStyle/>
                    <a:p>
                      <a:pPr marL="0" indent="0" algn="ctr">
                        <a:lnSpc>
                          <a:spcPct val="115000"/>
                        </a:lnSpc>
                        <a:spcBef>
                          <a:spcPts val="600"/>
                        </a:spcBef>
                        <a:spcAft>
                          <a:spcPts val="600"/>
                        </a:spcAft>
                      </a:pPr>
                      <a:r>
                        <a:rPr lang="en-US" sz="2000" kern="100" dirty="0" err="1">
                          <a:effectLst/>
                          <a:latin typeface="Times New Roman" panose="02020603050405020304" pitchFamily="18" charset="0"/>
                          <a:cs typeface="Times New Roman" panose="02020603050405020304" pitchFamily="18" charset="0"/>
                        </a:rPr>
                        <a:t>Nội</a:t>
                      </a:r>
                      <a:r>
                        <a:rPr lang="en-US" sz="2000" kern="100" dirty="0">
                          <a:effectLst/>
                          <a:latin typeface="Times New Roman" panose="02020603050405020304" pitchFamily="18" charset="0"/>
                          <a:cs typeface="Times New Roman" panose="02020603050405020304" pitchFamily="18" charset="0"/>
                        </a:rPr>
                        <a:t> dung </a:t>
                      </a:r>
                      <a:r>
                        <a:rPr lang="en-US" sz="2000" kern="100" dirty="0" err="1">
                          <a:effectLst/>
                          <a:latin typeface="Times New Roman" panose="02020603050405020304" pitchFamily="18" charset="0"/>
                          <a:cs typeface="Times New Roman" panose="02020603050405020304" pitchFamily="18" charset="0"/>
                        </a:rPr>
                        <a:t>tiêu</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chí</a:t>
                      </a:r>
                      <a:endPar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270" marR="64270" marT="0" marB="0" anchor="ctr"/>
                </a:tc>
                <a:tc>
                  <a:txBody>
                    <a:bodyPr/>
                    <a:lstStyle/>
                    <a:p>
                      <a:pPr marL="0" indent="0" algn="ctr">
                        <a:lnSpc>
                          <a:spcPct val="115000"/>
                        </a:lnSpc>
                        <a:spcBef>
                          <a:spcPts val="600"/>
                        </a:spcBef>
                        <a:spcAft>
                          <a:spcPts val="600"/>
                        </a:spcAft>
                      </a:pPr>
                      <a:r>
                        <a:rPr lang="en-US" sz="2000" kern="100" dirty="0" err="1">
                          <a:effectLst/>
                          <a:latin typeface="Times New Roman" panose="02020603050405020304" pitchFamily="18" charset="0"/>
                          <a:cs typeface="Times New Roman" panose="02020603050405020304" pitchFamily="18" charset="0"/>
                        </a:rPr>
                        <a:t>Hoạt</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động</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thực</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hiện</a:t>
                      </a:r>
                      <a:endPar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270" marR="64270" marT="0" marB="0" anchor="ctr"/>
                </a:tc>
                <a:extLst>
                  <a:ext uri="{0D108BD9-81ED-4DB2-BD59-A6C34878D82A}">
                    <a16:rowId xmlns="" xmlns:a16="http://schemas.microsoft.com/office/drawing/2014/main" val="10000"/>
                  </a:ext>
                </a:extLst>
              </a:tr>
              <a:tr h="1240790">
                <a:tc>
                  <a:txBody>
                    <a:bodyPr/>
                    <a:lstStyle/>
                    <a:p>
                      <a:pPr marL="0" indent="0" algn="ctr">
                        <a:lnSpc>
                          <a:spcPct val="115000"/>
                        </a:lnSpc>
                        <a:spcBef>
                          <a:spcPts val="600"/>
                        </a:spcBef>
                        <a:spcAft>
                          <a:spcPts val="600"/>
                        </a:spcAft>
                        <a:tabLst>
                          <a:tab pos="739775" algn="l"/>
                        </a:tabLst>
                      </a:pPr>
                      <a:r>
                        <a:rPr lang="en-US" sz="2000" kern="100" dirty="0">
                          <a:effectLst/>
                          <a:latin typeface="Times New Roman" panose="02020603050405020304" pitchFamily="18" charset="0"/>
                          <a:cs typeface="Times New Roman" panose="02020603050405020304" pitchFamily="18" charset="0"/>
                        </a:rPr>
                        <a:t>A1.6</a:t>
                      </a:r>
                      <a:endPar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270" marR="64270" marT="0" marB="0"/>
                </a:tc>
                <a:tc>
                  <a:txBody>
                    <a:bodyPr/>
                    <a:lstStyle/>
                    <a:p>
                      <a:pPr marL="0" indent="0" algn="l">
                        <a:lnSpc>
                          <a:spcPct val="115000"/>
                        </a:lnSpc>
                        <a:spcBef>
                          <a:spcPts val="600"/>
                        </a:spcBef>
                        <a:spcAft>
                          <a:spcPts val="600"/>
                        </a:spcAft>
                      </a:pPr>
                      <a:r>
                        <a:rPr lang="en-US" sz="2000" kern="100" dirty="0" err="1">
                          <a:effectLst/>
                          <a:latin typeface="Times New Roman" panose="02020603050405020304" pitchFamily="18" charset="0"/>
                          <a:cs typeface="Times New Roman" panose="02020603050405020304" pitchFamily="18" charset="0"/>
                        </a:rPr>
                        <a:t>Người</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bệnh</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được</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hướng</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dẫn</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và</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bố</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trí</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làm</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xét</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nghiệm</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chẩn</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đoán</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hình</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ảnh</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thăm</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dò</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chức</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năng</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theo</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trình</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tự</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thuận</a:t>
                      </a:r>
                      <a:r>
                        <a:rPr lang="en-US" sz="2000" kern="100" dirty="0">
                          <a:effectLst/>
                          <a:latin typeface="Times New Roman" panose="02020603050405020304" pitchFamily="18" charset="0"/>
                          <a:cs typeface="Times New Roman" panose="02020603050405020304" pitchFamily="18" charset="0"/>
                        </a:rPr>
                        <a:t> </a:t>
                      </a:r>
                      <a:r>
                        <a:rPr lang="en-US" sz="2000" kern="100" dirty="0" err="1">
                          <a:effectLst/>
                          <a:latin typeface="Times New Roman" panose="02020603050405020304" pitchFamily="18" charset="0"/>
                          <a:cs typeface="Times New Roman" panose="02020603050405020304" pitchFamily="18" charset="0"/>
                        </a:rPr>
                        <a:t>tiện</a:t>
                      </a:r>
                      <a:endPar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270" marR="64270" marT="0" marB="0"/>
                </a:tc>
                <a:tc>
                  <a:txBody>
                    <a:bodyPr/>
                    <a:lstStyle/>
                    <a:p>
                      <a:pPr marL="0" indent="0" algn="l">
                        <a:lnSpc>
                          <a:spcPct val="115000"/>
                        </a:lnSpc>
                        <a:spcBef>
                          <a:spcPts val="600"/>
                        </a:spcBef>
                        <a:spcAft>
                          <a:spcPts val="600"/>
                        </a:spcAft>
                      </a:pPr>
                      <a:r>
                        <a:rPr lang="en-US" sz="2000" kern="100" dirty="0" err="1">
                          <a:solidFill>
                            <a:schemeClr val="dk1"/>
                          </a:solidFill>
                          <a:effectLst/>
                          <a:latin typeface="Times New Roman" panose="02020603050405020304" pitchFamily="18" charset="0"/>
                          <a:cs typeface="Times New Roman" panose="02020603050405020304" pitchFamily="18" charset="0"/>
                        </a:rPr>
                        <a:t>Xây</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dựng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phiếu</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hướng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dẫn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trình</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tự</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thực</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hiện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các</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cận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lâm</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sàng</a:t>
                      </a:r>
                      <a:endParaRPr lang="en-US" sz="2000" kern="100" dirty="0">
                        <a:solidFill>
                          <a:schemeClr val="dk1"/>
                        </a:solidFill>
                        <a:effectLst/>
                        <a:latin typeface="Times New Roman" panose="02020603050405020304" pitchFamily="18" charset="0"/>
                        <a:ea typeface="+mn-ea"/>
                        <a:cs typeface="Times New Roman" panose="02020603050405020304" pitchFamily="18" charset="0"/>
                      </a:endParaRPr>
                    </a:p>
                  </a:txBody>
                  <a:tcPr marL="64270" marR="64270" marT="0" marB="0"/>
                </a:tc>
                <a:extLst>
                  <a:ext uri="{0D108BD9-81ED-4DB2-BD59-A6C34878D82A}">
                    <a16:rowId xmlns="" xmlns:a16="http://schemas.microsoft.com/office/drawing/2014/main" val="10001"/>
                  </a:ext>
                </a:extLst>
              </a:tr>
              <a:tr h="1045210">
                <a:tc>
                  <a:txBody>
                    <a:bodyPr/>
                    <a:lstStyle/>
                    <a:p>
                      <a:pPr marL="0" indent="0" algn="ctr">
                        <a:lnSpc>
                          <a:spcPct val="115000"/>
                        </a:lnSpc>
                        <a:spcBef>
                          <a:spcPts val="600"/>
                        </a:spcBef>
                        <a:spcAft>
                          <a:spcPts val="600"/>
                        </a:spcAft>
                      </a:pPr>
                      <a:r>
                        <a:rPr lang="en-US" sz="2000" kern="100" dirty="0">
                          <a:effectLst/>
                          <a:latin typeface="Times New Roman" panose="02020603050405020304" pitchFamily="18" charset="0"/>
                          <a:cs typeface="Times New Roman" panose="02020603050405020304" pitchFamily="18" charset="0"/>
                        </a:rPr>
                        <a:t>A4.1</a:t>
                      </a:r>
                      <a:endPar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270" marR="64270" marT="0" marB="0"/>
                </a:tc>
                <a:tc>
                  <a:txBody>
                    <a:bodyPr/>
                    <a:lstStyle/>
                    <a:p>
                      <a:pPr marL="0" indent="0" algn="l">
                        <a:lnSpc>
                          <a:spcPct val="115000"/>
                        </a:lnSpc>
                        <a:spcBef>
                          <a:spcPts val="600"/>
                        </a:spcBef>
                        <a:spcAft>
                          <a:spcPts val="600"/>
                        </a:spcAft>
                      </a:pPr>
                      <a:r>
                        <a:rPr lang="en-US" sz="2000" kern="100" dirty="0" err="1">
                          <a:solidFill>
                            <a:schemeClr val="dk1"/>
                          </a:solidFill>
                          <a:effectLst/>
                          <a:latin typeface="Times New Roman" panose="02020603050405020304" pitchFamily="18" charset="0"/>
                          <a:cs typeface="Times New Roman" panose="02020603050405020304" pitchFamily="18" charset="0"/>
                        </a:rPr>
                        <a:t>Người</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bệnh</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được</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cung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cấp</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thông</a:t>
                      </a:r>
                      <a:r>
                        <a:rPr lang="en-US" sz="2000" kern="100" dirty="0">
                          <a:solidFill>
                            <a:schemeClr val="dk1"/>
                          </a:solidFill>
                          <a:effectLst/>
                          <a:latin typeface="Times New Roman" panose="02020603050405020304" pitchFamily="18" charset="0"/>
                          <a:cs typeface="Times New Roman" panose="02020603050405020304" pitchFamily="18" charset="0"/>
                        </a:rPr>
                        <a:t> tin </a:t>
                      </a:r>
                      <a:r>
                        <a:rPr lang="en-US" sz="2000" kern="100" dirty="0" err="1">
                          <a:solidFill>
                            <a:schemeClr val="dk1"/>
                          </a:solidFill>
                          <a:effectLst/>
                          <a:latin typeface="Times New Roman" panose="02020603050405020304" pitchFamily="18" charset="0"/>
                          <a:cs typeface="Times New Roman" panose="02020603050405020304" pitchFamily="18" charset="0"/>
                        </a:rPr>
                        <a:t>và</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tham</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gia</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vào</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quá</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trình</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điều</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trị</a:t>
                      </a:r>
                      <a:endParaRPr lang="en-US" sz="2000" kern="100" dirty="0">
                        <a:solidFill>
                          <a:schemeClr val="dk1"/>
                        </a:solidFill>
                        <a:effectLst/>
                        <a:latin typeface="Times New Roman" panose="02020603050405020304" pitchFamily="18" charset="0"/>
                        <a:ea typeface="+mn-ea"/>
                        <a:cs typeface="Times New Roman" panose="02020603050405020304" pitchFamily="18" charset="0"/>
                      </a:endParaRPr>
                    </a:p>
                  </a:txBody>
                  <a:tcPr marL="64270" marR="64270" marT="0" marB="0"/>
                </a:tc>
                <a:tc>
                  <a:txBody>
                    <a:bodyPr/>
                    <a:lstStyle/>
                    <a:p>
                      <a:pPr marL="0" indent="0" algn="l">
                        <a:lnSpc>
                          <a:spcPct val="115000"/>
                        </a:lnSpc>
                        <a:spcBef>
                          <a:spcPts val="600"/>
                        </a:spcBef>
                        <a:spcAft>
                          <a:spcPts val="600"/>
                        </a:spcAft>
                      </a:pPr>
                      <a:r>
                        <a:rPr lang="en-US" sz="2000" kern="100" dirty="0" err="1">
                          <a:solidFill>
                            <a:schemeClr val="dk1"/>
                          </a:solidFill>
                          <a:effectLst/>
                          <a:latin typeface="Times New Roman" panose="02020603050405020304" pitchFamily="18" charset="0"/>
                          <a:cs typeface="Times New Roman" panose="02020603050405020304" pitchFamily="18" charset="0"/>
                        </a:rPr>
                        <a:t>Xây</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dựng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Phiếu</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tóm</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tắt</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thông</a:t>
                      </a:r>
                      <a:r>
                        <a:rPr lang="en-US" sz="2000" kern="100" dirty="0">
                          <a:solidFill>
                            <a:schemeClr val="dk1"/>
                          </a:solidFill>
                          <a:effectLst/>
                          <a:latin typeface="Times New Roman" panose="02020603050405020304" pitchFamily="18" charset="0"/>
                          <a:cs typeface="Times New Roman" panose="02020603050405020304" pitchFamily="18" charset="0"/>
                        </a:rPr>
                        <a:t> tin </a:t>
                      </a:r>
                      <a:r>
                        <a:rPr lang="en-US" sz="2000" kern="100" dirty="0" err="1">
                          <a:solidFill>
                            <a:schemeClr val="dk1"/>
                          </a:solidFill>
                          <a:effectLst/>
                          <a:latin typeface="Times New Roman" panose="02020603050405020304" pitchFamily="18" charset="0"/>
                          <a:cs typeface="Times New Roman" panose="02020603050405020304" pitchFamily="18" charset="0"/>
                        </a:rPr>
                        <a:t>điều</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trị</a:t>
                      </a:r>
                      <a:r>
                        <a:rPr lang="en-US" sz="2000" kern="100" dirty="0">
                          <a:solidFill>
                            <a:schemeClr val="dk1"/>
                          </a:solidFill>
                          <a:effectLst/>
                          <a:latin typeface="Times New Roman" panose="02020603050405020304" pitchFamily="18" charset="0"/>
                          <a:cs typeface="Times New Roman" panose="02020603050405020304" pitchFamily="18" charset="0"/>
                        </a:rPr>
                        <a:t>, video, </a:t>
                      </a:r>
                      <a:r>
                        <a:rPr lang="en-US" sz="2000" kern="100" dirty="0" err="1">
                          <a:solidFill>
                            <a:schemeClr val="dk1"/>
                          </a:solidFill>
                          <a:effectLst/>
                          <a:latin typeface="Times New Roman" panose="02020603050405020304" pitchFamily="18" charset="0"/>
                          <a:cs typeface="Times New Roman" panose="02020603050405020304" pitchFamily="18" charset="0"/>
                        </a:rPr>
                        <a:t>hoặc</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hướng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dẫn</a:t>
                      </a:r>
                      <a:r>
                        <a:rPr lang="en-US" sz="2000" kern="100" dirty="0">
                          <a:solidFill>
                            <a:schemeClr val="dk1"/>
                          </a:solidFill>
                          <a:effectLst/>
                          <a:latin typeface="Times New Roman" panose="02020603050405020304" pitchFamily="18" charset="0"/>
                          <a:cs typeface="Times New Roman" panose="02020603050405020304" pitchFamily="18" charset="0"/>
                        </a:rPr>
                        <a:t> qua </a:t>
                      </a:r>
                      <a:r>
                        <a:rPr lang="en-US" sz="2000" kern="100" dirty="0" err="1">
                          <a:solidFill>
                            <a:schemeClr val="dk1"/>
                          </a:solidFill>
                          <a:effectLst/>
                          <a:latin typeface="Times New Roman" panose="02020603050405020304" pitchFamily="18" charset="0"/>
                          <a:cs typeface="Times New Roman" panose="02020603050405020304" pitchFamily="18" charset="0"/>
                        </a:rPr>
                        <a:t>nhân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viên</a:t>
                      </a:r>
                      <a:r>
                        <a:rPr lang="en-US" sz="2000" kern="100" dirty="0">
                          <a:solidFill>
                            <a:schemeClr val="dk1"/>
                          </a:solidFill>
                          <a:effectLst/>
                          <a:latin typeface="Times New Roman" panose="02020603050405020304" pitchFamily="18" charset="0"/>
                          <a:cs typeface="Times New Roman" panose="02020603050405020304" pitchFamily="18" charset="0"/>
                        </a:rPr>
                        <a:t> y </a:t>
                      </a:r>
                      <a:r>
                        <a:rPr lang="en-US" sz="2000" kern="100" dirty="0" err="1">
                          <a:solidFill>
                            <a:schemeClr val="dk1"/>
                          </a:solidFill>
                          <a:effectLst/>
                          <a:latin typeface="Times New Roman" panose="02020603050405020304" pitchFamily="18" charset="0"/>
                          <a:cs typeface="Times New Roman" panose="02020603050405020304" pitchFamily="18" charset="0"/>
                        </a:rPr>
                        <a:t>tế</a:t>
                      </a:r>
                      <a:r>
                        <a:rPr lang="en-US" sz="2000" kern="100" dirty="0">
                          <a:solidFill>
                            <a:schemeClr val="dk1"/>
                          </a:solidFill>
                          <a:effectLst/>
                          <a:latin typeface="Times New Roman" panose="02020603050405020304" pitchFamily="18" charset="0"/>
                          <a:cs typeface="Times New Roman" panose="02020603050405020304" pitchFamily="18" charset="0"/>
                        </a:rPr>
                        <a:t>. </a:t>
                      </a:r>
                      <a:endParaRPr lang="en-US" sz="2000" kern="100" dirty="0">
                        <a:solidFill>
                          <a:schemeClr val="dk1"/>
                        </a:solidFill>
                        <a:effectLst/>
                        <a:latin typeface="Times New Roman" panose="02020603050405020304" pitchFamily="18" charset="0"/>
                        <a:ea typeface="+mn-ea"/>
                        <a:cs typeface="Times New Roman" panose="02020603050405020304" pitchFamily="18" charset="0"/>
                      </a:endParaRPr>
                    </a:p>
                  </a:txBody>
                  <a:tcPr marL="64270" marR="64270" marT="0" marB="0"/>
                </a:tc>
                <a:extLst>
                  <a:ext uri="{0D108BD9-81ED-4DB2-BD59-A6C34878D82A}">
                    <a16:rowId xmlns="" xmlns:a16="http://schemas.microsoft.com/office/drawing/2014/main" val="10002"/>
                  </a:ext>
                </a:extLst>
              </a:tr>
              <a:tr h="989330">
                <a:tc>
                  <a:txBody>
                    <a:bodyPr/>
                    <a:lstStyle/>
                    <a:p>
                      <a:pPr marL="0" indent="0" algn="ctr">
                        <a:lnSpc>
                          <a:spcPct val="115000"/>
                        </a:lnSpc>
                        <a:spcBef>
                          <a:spcPts val="600"/>
                        </a:spcBef>
                        <a:spcAft>
                          <a:spcPts val="600"/>
                        </a:spcAft>
                      </a:pPr>
                      <a:r>
                        <a:rPr lang="en-US" sz="2000" kern="100" dirty="0">
                          <a:effectLst/>
                          <a:latin typeface="Times New Roman" panose="02020603050405020304" pitchFamily="18" charset="0"/>
                          <a:cs typeface="Times New Roman" panose="02020603050405020304" pitchFamily="18" charset="0"/>
                        </a:rPr>
                        <a:t>A4.6</a:t>
                      </a:r>
                      <a:endPar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270" marR="64270" marT="0" marB="0"/>
                </a:tc>
                <a:tc>
                  <a:txBody>
                    <a:bodyPr/>
                    <a:lstStyle/>
                    <a:p>
                      <a:pPr marL="0" indent="0" algn="l">
                        <a:lnSpc>
                          <a:spcPct val="115000"/>
                        </a:lnSpc>
                        <a:spcBef>
                          <a:spcPts val="600"/>
                        </a:spcBef>
                        <a:spcAft>
                          <a:spcPts val="600"/>
                        </a:spcAft>
                      </a:pPr>
                      <a:r>
                        <a:rPr lang="en-US" sz="2000" kern="100" dirty="0" err="1">
                          <a:solidFill>
                            <a:schemeClr val="dk1"/>
                          </a:solidFill>
                          <a:effectLst/>
                          <a:latin typeface="Times New Roman" panose="02020603050405020304" pitchFamily="18" charset="0"/>
                          <a:cs typeface="Times New Roman" panose="02020603050405020304" pitchFamily="18" charset="0"/>
                        </a:rPr>
                        <a:t>Bệnh</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viện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thực</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hiện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khảo</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sát</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đánh</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giá</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sự</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hài</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lòng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người</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bệnh</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và</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tiến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hành</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các</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biện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pháp</a:t>
                      </a:r>
                      <a:r>
                        <a:rPr lang="en-US" sz="2000" kern="100" dirty="0">
                          <a:solidFill>
                            <a:schemeClr val="dk1"/>
                          </a:solidFill>
                          <a:effectLst/>
                          <a:latin typeface="Times New Roman" panose="02020603050405020304" pitchFamily="18" charset="0"/>
                          <a:cs typeface="Times New Roman" panose="02020603050405020304" pitchFamily="18" charset="0"/>
                        </a:rPr>
                        <a:t> can </a:t>
                      </a:r>
                      <a:r>
                        <a:rPr lang="en-US" sz="2000" kern="100" dirty="0" err="1">
                          <a:solidFill>
                            <a:schemeClr val="dk1"/>
                          </a:solidFill>
                          <a:effectLst/>
                          <a:latin typeface="Times New Roman" panose="02020603050405020304" pitchFamily="18" charset="0"/>
                          <a:cs typeface="Times New Roman" panose="02020603050405020304" pitchFamily="18" charset="0"/>
                        </a:rPr>
                        <a:t>thiệp</a:t>
                      </a:r>
                      <a:endParaRPr lang="en-US" sz="2000" kern="100" dirty="0">
                        <a:solidFill>
                          <a:schemeClr val="dk1"/>
                        </a:solidFill>
                        <a:effectLst/>
                        <a:latin typeface="Times New Roman" panose="02020603050405020304" pitchFamily="18" charset="0"/>
                        <a:ea typeface="+mn-ea"/>
                        <a:cs typeface="Times New Roman" panose="02020603050405020304" pitchFamily="18" charset="0"/>
                      </a:endParaRPr>
                    </a:p>
                  </a:txBody>
                  <a:tcPr marL="64270" marR="64270" marT="0" marB="0"/>
                </a:tc>
                <a:tc>
                  <a:txBody>
                    <a:bodyPr/>
                    <a:lstStyle/>
                    <a:p>
                      <a:pPr marL="0" indent="0" algn="l">
                        <a:lnSpc>
                          <a:spcPct val="115000"/>
                        </a:lnSpc>
                        <a:spcBef>
                          <a:spcPts val="600"/>
                        </a:spcBef>
                        <a:spcAft>
                          <a:spcPts val="600"/>
                        </a:spcAft>
                      </a:pPr>
                      <a:r>
                        <a:rPr lang="en-US" sz="2000" kern="100" dirty="0" err="1">
                          <a:solidFill>
                            <a:schemeClr val="dk1"/>
                          </a:solidFill>
                          <a:effectLst/>
                          <a:latin typeface="Times New Roman" panose="02020603050405020304" pitchFamily="18" charset="0"/>
                          <a:cs typeface="Times New Roman" panose="02020603050405020304" pitchFamily="18" charset="0"/>
                        </a:rPr>
                        <a:t>Cải</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tiến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nâng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cao</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về</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hài</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lòng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và</a:t>
                      </a:r>
                      <a:r>
                        <a:rPr lang="en-US" sz="2000" kern="100" dirty="0">
                          <a:solidFill>
                            <a:schemeClr val="dk1"/>
                          </a:solidFill>
                          <a:effectLst/>
                          <a:latin typeface="Times New Roman" panose="02020603050405020304" pitchFamily="18" charset="0"/>
                          <a:cs typeface="Times New Roman" panose="02020603050405020304" pitchFamily="18" charset="0"/>
                        </a:rPr>
                        <a:t> an </a:t>
                      </a:r>
                      <a:r>
                        <a:rPr lang="en-US" sz="2000" kern="100" dirty="0" err="1">
                          <a:solidFill>
                            <a:schemeClr val="dk1"/>
                          </a:solidFill>
                          <a:effectLst/>
                          <a:latin typeface="Times New Roman" panose="02020603050405020304" pitchFamily="18" charset="0"/>
                          <a:cs typeface="Times New Roman" panose="02020603050405020304" pitchFamily="18" charset="0"/>
                        </a:rPr>
                        <a:t>toàn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người</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bệnh</a:t>
                      </a:r>
                      <a:r>
                        <a:rPr lang="en-US" sz="2000" kern="100" dirty="0">
                          <a:solidFill>
                            <a:schemeClr val="dk1"/>
                          </a:solidFill>
                          <a:effectLst/>
                          <a:latin typeface="Times New Roman" panose="02020603050405020304" pitchFamily="18" charset="0"/>
                          <a:cs typeface="Times New Roman" panose="02020603050405020304" pitchFamily="18" charset="0"/>
                        </a:rPr>
                        <a:t>. </a:t>
                      </a:r>
                      <a:endParaRPr lang="en-US" sz="2000" kern="100" dirty="0">
                        <a:solidFill>
                          <a:schemeClr val="dk1"/>
                        </a:solidFill>
                        <a:effectLst/>
                        <a:latin typeface="Times New Roman" panose="02020603050405020304" pitchFamily="18" charset="0"/>
                        <a:ea typeface="+mn-ea"/>
                        <a:cs typeface="Times New Roman" panose="02020603050405020304" pitchFamily="18" charset="0"/>
                      </a:endParaRPr>
                    </a:p>
                  </a:txBody>
                  <a:tcPr marL="64270" marR="64270" marT="0" marB="0"/>
                </a:tc>
                <a:extLst>
                  <a:ext uri="{0D108BD9-81ED-4DB2-BD59-A6C34878D82A}">
                    <a16:rowId xmlns="" xmlns:a16="http://schemas.microsoft.com/office/drawing/2014/main" val="10003"/>
                  </a:ext>
                </a:extLst>
              </a:tr>
              <a:tr h="989965">
                <a:tc>
                  <a:txBody>
                    <a:bodyPr/>
                    <a:lstStyle/>
                    <a:p>
                      <a:pPr marL="0" indent="9525" algn="ctr">
                        <a:lnSpc>
                          <a:spcPct val="115000"/>
                        </a:lnSpc>
                        <a:spcBef>
                          <a:spcPts val="600"/>
                        </a:spcBef>
                        <a:spcAft>
                          <a:spcPts val="600"/>
                        </a:spcAft>
                      </a:pPr>
                      <a:r>
                        <a:rPr lang="en-US" sz="2000" kern="100" dirty="0">
                          <a:effectLst/>
                          <a:latin typeface="Times New Roman" panose="02020603050405020304" pitchFamily="18" charset="0"/>
                          <a:cs typeface="Times New Roman" panose="02020603050405020304" pitchFamily="18" charset="0"/>
                        </a:rPr>
                        <a:t>D2.2</a:t>
                      </a:r>
                      <a:endPar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270" marR="64270" marT="0" marB="0"/>
                </a:tc>
                <a:tc>
                  <a:txBody>
                    <a:bodyPr/>
                    <a:lstStyle/>
                    <a:p>
                      <a:pPr marL="0" indent="0" algn="l">
                        <a:lnSpc>
                          <a:spcPct val="115000"/>
                        </a:lnSpc>
                        <a:spcBef>
                          <a:spcPts val="600"/>
                        </a:spcBef>
                        <a:spcAft>
                          <a:spcPts val="600"/>
                        </a:spcAft>
                      </a:pPr>
                      <a:r>
                        <a:rPr lang="en-US" sz="2000" kern="100" dirty="0" err="1">
                          <a:solidFill>
                            <a:schemeClr val="dk1"/>
                          </a:solidFill>
                          <a:effectLst/>
                          <a:latin typeface="Times New Roman" panose="02020603050405020304" pitchFamily="18" charset="0"/>
                          <a:cs typeface="Times New Roman" panose="02020603050405020304" pitchFamily="18" charset="0"/>
                        </a:rPr>
                        <a:t>Xây</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dựng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hệ</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thống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báo</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cáo</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phân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tích</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sự</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cố</a:t>
                      </a:r>
                      <a:r>
                        <a:rPr lang="en-US" sz="2000" kern="100" dirty="0">
                          <a:solidFill>
                            <a:schemeClr val="dk1"/>
                          </a:solidFill>
                          <a:effectLst/>
                          <a:latin typeface="Times New Roman" panose="02020603050405020304" pitchFamily="18" charset="0"/>
                          <a:cs typeface="Times New Roman" panose="02020603050405020304" pitchFamily="18" charset="0"/>
                        </a:rPr>
                        <a:t> y khoa </a:t>
                      </a:r>
                      <a:r>
                        <a:rPr lang="en-US" sz="2000" kern="100" dirty="0" err="1">
                          <a:solidFill>
                            <a:schemeClr val="dk1"/>
                          </a:solidFill>
                          <a:effectLst/>
                          <a:latin typeface="Times New Roman" panose="02020603050405020304" pitchFamily="18" charset="0"/>
                          <a:cs typeface="Times New Roman" panose="02020603050405020304" pitchFamily="18" charset="0"/>
                        </a:rPr>
                        <a:t>và</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tiến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hành</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các</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giải</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pháp</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khắc</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phục</a:t>
                      </a:r>
                      <a:r>
                        <a:rPr lang="en-US" sz="2000" kern="100" dirty="0">
                          <a:solidFill>
                            <a:schemeClr val="dk1"/>
                          </a:solidFill>
                          <a:effectLst/>
                          <a:latin typeface="Times New Roman" panose="02020603050405020304" pitchFamily="18" charset="0"/>
                          <a:cs typeface="Times New Roman" panose="02020603050405020304" pitchFamily="18" charset="0"/>
                        </a:rPr>
                        <a:t>. </a:t>
                      </a:r>
                      <a:endParaRPr lang="en-US" sz="2000" kern="100" dirty="0">
                        <a:solidFill>
                          <a:schemeClr val="dk1"/>
                        </a:solidFill>
                        <a:effectLst/>
                        <a:latin typeface="Times New Roman" panose="02020603050405020304" pitchFamily="18" charset="0"/>
                        <a:ea typeface="+mn-ea"/>
                        <a:cs typeface="Times New Roman" panose="02020603050405020304" pitchFamily="18" charset="0"/>
                      </a:endParaRPr>
                    </a:p>
                  </a:txBody>
                  <a:tcPr marL="64270" marR="64270" marT="0" marB="0"/>
                </a:tc>
                <a:tc>
                  <a:txBody>
                    <a:bodyPr/>
                    <a:lstStyle/>
                    <a:p>
                      <a:pPr marL="0" indent="0" algn="l">
                        <a:lnSpc>
                          <a:spcPct val="115000"/>
                        </a:lnSpc>
                        <a:spcBef>
                          <a:spcPts val="600"/>
                        </a:spcBef>
                        <a:spcAft>
                          <a:spcPts val="600"/>
                        </a:spcAft>
                      </a:pPr>
                      <a:r>
                        <a:rPr lang="en-US" sz="2000" kern="100" dirty="0" err="1">
                          <a:solidFill>
                            <a:schemeClr val="dk1"/>
                          </a:solidFill>
                          <a:effectLst/>
                          <a:latin typeface="Times New Roman" panose="02020603050405020304" pitchFamily="18" charset="0"/>
                          <a:cs typeface="Times New Roman" panose="02020603050405020304" pitchFamily="18" charset="0"/>
                        </a:rPr>
                        <a:t>Cải</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tiến</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hệ</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thống</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báo</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cáo</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sự</a:t>
                      </a:r>
                      <a:r>
                        <a:rPr lang="en-US" sz="2000" kern="100" dirty="0">
                          <a:solidFill>
                            <a:schemeClr val="dk1"/>
                          </a:solidFill>
                          <a:effectLst/>
                          <a:latin typeface="Times New Roman" panose="02020603050405020304" pitchFamily="18" charset="0"/>
                          <a:cs typeface="Times New Roman" panose="02020603050405020304" pitchFamily="18" charset="0"/>
                        </a:rPr>
                        <a:t> </a:t>
                      </a:r>
                      <a:r>
                        <a:rPr lang="en-US" sz="2000" kern="100" dirty="0" err="1">
                          <a:solidFill>
                            <a:schemeClr val="dk1"/>
                          </a:solidFill>
                          <a:effectLst/>
                          <a:latin typeface="Times New Roman" panose="02020603050405020304" pitchFamily="18" charset="0"/>
                          <a:cs typeface="Times New Roman" panose="02020603050405020304" pitchFamily="18" charset="0"/>
                        </a:rPr>
                        <a:t>cố</a:t>
                      </a:r>
                      <a:r>
                        <a:rPr lang="en-US" sz="2000" kern="100" dirty="0">
                          <a:solidFill>
                            <a:schemeClr val="dk1"/>
                          </a:solidFill>
                          <a:effectLst/>
                          <a:latin typeface="Times New Roman" panose="02020603050405020304" pitchFamily="18" charset="0"/>
                          <a:cs typeface="Times New Roman" panose="02020603050405020304" pitchFamily="18" charset="0"/>
                        </a:rPr>
                        <a:t> y khoa. </a:t>
                      </a:r>
                      <a:endParaRPr lang="en-US" sz="2000" kern="100" dirty="0">
                        <a:solidFill>
                          <a:schemeClr val="dk1"/>
                        </a:solidFill>
                        <a:effectLst/>
                        <a:latin typeface="Times New Roman" panose="02020603050405020304" pitchFamily="18" charset="0"/>
                        <a:ea typeface="+mn-ea"/>
                        <a:cs typeface="Times New Roman" panose="02020603050405020304" pitchFamily="18" charset="0"/>
                      </a:endParaRPr>
                    </a:p>
                  </a:txBody>
                  <a:tcPr marL="64270" marR="64270" marT="0" marB="0"/>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40064506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9D3F741-82A0-4479-0208-9A8CBAE00BBA}"/>
              </a:ext>
            </a:extLst>
          </p:cNvPr>
          <p:cNvSpPr>
            <a:spLocks noGrp="1"/>
          </p:cNvSpPr>
          <p:nvPr>
            <p:ph type="title"/>
          </p:nvPr>
        </p:nvSpPr>
        <p:spPr>
          <a:xfrm>
            <a:off x="3066757" y="92772"/>
            <a:ext cx="8733135" cy="1456267"/>
          </a:xfrm>
        </p:spPr>
        <p:txBody>
          <a:bodyPr/>
          <a:lstStyle/>
          <a:p>
            <a:r>
              <a:rPr lang="vi-VN" b="1" kern="100">
                <a:latin typeface="Times New Roman" panose="02020603050405020304" pitchFamily="18" charset="0"/>
                <a:ea typeface="Calibri" panose="020F0502020204030204" pitchFamily="34" charset="0"/>
                <a:cs typeface="Times New Roman" panose="02020603050405020304" pitchFamily="18" charset="0"/>
              </a:rPr>
              <a:t>B</a:t>
            </a:r>
            <a:r>
              <a:rPr lang="en-US" b="1" kern="100">
                <a:latin typeface="Times New Roman" panose="02020603050405020304" pitchFamily="18" charset="0"/>
                <a:ea typeface="Calibri" panose="020F0502020204030204" pitchFamily="34" charset="0"/>
                <a:cs typeface="Times New Roman" panose="02020603050405020304" pitchFamily="18" charset="0"/>
              </a:rPr>
              <a:t>ảng 2. Ví dụ các quy trình chịu tác động và các khoa/phòng, đối tượng liên quan</a:t>
            </a:r>
            <a:endParaRPr lang="en-US">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 xmlns:a16="http://schemas.microsoft.com/office/drawing/2014/main" id="{48BBE418-06AB-6C48-265E-042865013E46}"/>
              </a:ext>
            </a:extLst>
          </p:cNvPr>
          <p:cNvSpPr>
            <a:spLocks noGrp="1"/>
          </p:cNvSpPr>
          <p:nvPr>
            <p:ph type="sldNum" sz="quarter" idx="12"/>
          </p:nvPr>
        </p:nvSpPr>
        <p:spPr/>
        <p:txBody>
          <a:bodyPr/>
          <a:lstStyle/>
          <a:p>
            <a:fld id="{08FF37E2-84FC-49F1-8E32-F83BCF3E5694}" type="slidenum">
              <a:rPr lang="en-US" smtClean="0"/>
              <a:t>13</a:t>
            </a:fld>
            <a:endParaRPr lang="en-US"/>
          </a:p>
        </p:txBody>
      </p:sp>
      <p:sp>
        <p:nvSpPr>
          <p:cNvPr id="9" name="Content Placeholder 8">
            <a:extLst>
              <a:ext uri="{FF2B5EF4-FFF2-40B4-BE49-F238E27FC236}">
                <a16:creationId xmlns="" xmlns:a16="http://schemas.microsoft.com/office/drawing/2014/main" id="{77A06937-066A-EEF8-2ECF-901C26BCF0D0}"/>
              </a:ext>
            </a:extLst>
          </p:cNvPr>
          <p:cNvSpPr>
            <a:spLocks noGrp="1"/>
          </p:cNvSpPr>
          <p:nvPr>
            <p:ph idx="1"/>
          </p:nvPr>
        </p:nvSpPr>
        <p:spPr/>
        <p:txBody>
          <a:bodyPr/>
          <a:lstStyle/>
          <a:p>
            <a:endParaRPr lang="en-US"/>
          </a:p>
        </p:txBody>
      </p:sp>
      <p:graphicFrame>
        <p:nvGraphicFramePr>
          <p:cNvPr id="10" name="Table 9">
            <a:extLst>
              <a:ext uri="{FF2B5EF4-FFF2-40B4-BE49-F238E27FC236}">
                <a16:creationId xmlns="" xmlns:a16="http://schemas.microsoft.com/office/drawing/2014/main" id="{94456E83-F6AC-3112-5C0E-0F3004770535}"/>
              </a:ext>
            </a:extLst>
          </p:cNvPr>
          <p:cNvGraphicFramePr>
            <a:graphicFrameLocks noGrp="1"/>
          </p:cNvGraphicFramePr>
          <p:nvPr>
            <p:custDataLst>
              <p:tags r:id="rId1"/>
            </p:custDataLst>
            <p:extLst>
              <p:ext uri="{D42A27DB-BD31-4B8C-83A1-F6EECF244321}">
                <p14:modId xmlns:p14="http://schemas.microsoft.com/office/powerpoint/2010/main" val="673158120"/>
              </p:ext>
            </p:extLst>
          </p:nvPr>
        </p:nvGraphicFramePr>
        <p:xfrm>
          <a:off x="145367" y="1523472"/>
          <a:ext cx="11901266" cy="5046345"/>
        </p:xfrm>
        <a:graphic>
          <a:graphicData uri="http://schemas.openxmlformats.org/drawingml/2006/table">
            <a:tbl>
              <a:tblPr firstRow="1" bandRow="1">
                <a:tableStyleId>{F5AB1C69-6EDB-4FF4-983F-18BD219EF322}</a:tableStyleId>
              </a:tblPr>
              <a:tblGrid>
                <a:gridCol w="2391509">
                  <a:extLst>
                    <a:ext uri="{9D8B030D-6E8A-4147-A177-3AD203B41FA5}">
                      <a16:colId xmlns="" xmlns:a16="http://schemas.microsoft.com/office/drawing/2014/main" val="20000"/>
                    </a:ext>
                  </a:extLst>
                </a:gridCol>
                <a:gridCol w="1786597">
                  <a:extLst>
                    <a:ext uri="{9D8B030D-6E8A-4147-A177-3AD203B41FA5}">
                      <a16:colId xmlns="" xmlns:a16="http://schemas.microsoft.com/office/drawing/2014/main" val="20001"/>
                    </a:ext>
                  </a:extLst>
                </a:gridCol>
                <a:gridCol w="2377440">
                  <a:extLst>
                    <a:ext uri="{9D8B030D-6E8A-4147-A177-3AD203B41FA5}">
                      <a16:colId xmlns="" xmlns:a16="http://schemas.microsoft.com/office/drawing/2014/main" val="20002"/>
                    </a:ext>
                  </a:extLst>
                </a:gridCol>
                <a:gridCol w="5345720">
                  <a:extLst>
                    <a:ext uri="{9D8B030D-6E8A-4147-A177-3AD203B41FA5}">
                      <a16:colId xmlns="" xmlns:a16="http://schemas.microsoft.com/office/drawing/2014/main" val="20003"/>
                    </a:ext>
                  </a:extLst>
                </a:gridCol>
              </a:tblGrid>
              <a:tr h="306261">
                <a:tc>
                  <a:txBody>
                    <a:bodyPr/>
                    <a:lstStyle/>
                    <a:p>
                      <a:pPr algn="ctr">
                        <a:lnSpc>
                          <a:spcPct val="100000"/>
                        </a:lnSpc>
                        <a:spcAft>
                          <a:spcPts val="0"/>
                        </a:spcAft>
                      </a:pPr>
                      <a:r>
                        <a:rPr lang="en-US" sz="1550" dirty="0">
                          <a:effectLst/>
                          <a:latin typeface="Times New Roman" panose="02020603050405020304" pitchFamily="18" charset="0"/>
                          <a:cs typeface="Times New Roman" panose="02020603050405020304" pitchFamily="18" charset="0"/>
                        </a:rPr>
                        <a:t>Các </a:t>
                      </a:r>
                      <a:r>
                        <a:rPr lang="en-US" sz="1550" dirty="0" err="1">
                          <a:effectLst/>
                          <a:latin typeface="Times New Roman" panose="02020603050405020304" pitchFamily="18" charset="0"/>
                          <a:cs typeface="Times New Roman" panose="02020603050405020304" pitchFamily="18" charset="0"/>
                        </a:rPr>
                        <a:t>quy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bị</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ảnh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hưởng</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Các khoa/phòng liên quan</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Nhóm đối tượng bị ảnh hưởng</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Phạm vi tác động</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0"/>
                  </a:ext>
                </a:extLst>
              </a:tr>
              <a:tr h="306261">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Quy trình tiếp đón, đăng ký bệnh nhân</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Phòng</a:t>
                      </a:r>
                      <a:r>
                        <a:rPr lang="en-US" sz="1550" dirty="0">
                          <a:effectLst/>
                          <a:latin typeface="Times New Roman" panose="02020603050405020304" pitchFamily="18" charset="0"/>
                          <a:cs typeface="Times New Roman" panose="02020603050405020304" pitchFamily="18" charset="0"/>
                        </a:rPr>
                        <a:t> DVKH</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Nhân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viên</a:t>
                      </a:r>
                      <a:r>
                        <a:rPr lang="en-US" sz="1550" baseline="0" dirty="0">
                          <a:effectLst/>
                          <a:latin typeface="Times New Roman" panose="02020603050405020304" pitchFamily="18" charset="0"/>
                          <a:cs typeface="Times New Roman" panose="02020603050405020304" pitchFamily="18" charset="0"/>
                        </a:rPr>
                        <a:t> </a:t>
                      </a:r>
                      <a:r>
                        <a:rPr lang="en-US" sz="1550" baseline="0" dirty="0" err="1">
                          <a:effectLst/>
                          <a:latin typeface="Times New Roman" panose="02020603050405020304" pitchFamily="18" charset="0"/>
                          <a:cs typeface="Times New Roman" panose="02020603050405020304" pitchFamily="18" charset="0"/>
                        </a:rPr>
                        <a:t>dịch</a:t>
                      </a:r>
                      <a:r>
                        <a:rPr lang="en-US" sz="1550" baseline="0" dirty="0">
                          <a:effectLst/>
                          <a:latin typeface="Times New Roman" panose="02020603050405020304" pitchFamily="18" charset="0"/>
                          <a:cs typeface="Times New Roman" panose="02020603050405020304" pitchFamily="18" charset="0"/>
                        </a:rPr>
                        <a:t> </a:t>
                      </a:r>
                      <a:r>
                        <a:rPr lang="en-US" sz="1550" baseline="0" dirty="0" err="1">
                          <a:effectLst/>
                          <a:latin typeface="Times New Roman" panose="02020603050405020304" pitchFamily="18" charset="0"/>
                          <a:cs typeface="Times New Roman" panose="02020603050405020304" pitchFamily="18" charset="0"/>
                        </a:rPr>
                        <a:t>vụ</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khách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hàng</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Cải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tiến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đăng</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ký</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giảm</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thời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gian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chờ</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nâng</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cao</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trải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nghiệm</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bệnh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nhân.Tuy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nhiên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áp</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lực</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về</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thay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đổi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cần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thích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nghi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nhanh</a:t>
                      </a:r>
                      <a:r>
                        <a:rPr lang="en-US" sz="1550" dirty="0">
                          <a:effectLst/>
                          <a:latin typeface="Times New Roman" panose="02020603050405020304" pitchFamily="18" charset="0"/>
                          <a:cs typeface="Times New Roman" panose="02020603050405020304" pitchFamily="18" charset="0"/>
                        </a:rPr>
                        <a:t>.</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0001"/>
                  </a:ext>
                </a:extLst>
              </a:tr>
              <a:tr h="306261">
                <a:tc>
                  <a:txBody>
                    <a:bodyPr/>
                    <a:lstStyle/>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Quy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Khám</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bệnh</a:t>
                      </a:r>
                      <a:r>
                        <a:rPr lang="en-US" sz="1550" dirty="0">
                          <a:effectLst/>
                          <a:latin typeface="Times New Roman" panose="02020603050405020304" pitchFamily="18" charset="0"/>
                          <a:cs typeface="Times New Roman" panose="02020603050405020304" pitchFamily="18" charset="0"/>
                        </a:rPr>
                        <a:t>, </a:t>
                      </a:r>
                    </a:p>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chẩn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đoán</a:t>
                      </a:r>
                      <a:endParaRPr lang="en-US" sz="1550" dirty="0" err="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Khoa Khám bệnh</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Bác sĩ, điều dưỡng</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Nâng cao chất lượng dịch vụ, giảm sai sót. Tăng áp lực, yêu cầu đào tạo và thích nghi nhanh hơn.</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0002"/>
                  </a:ext>
                </a:extLst>
              </a:tr>
              <a:tr h="455797">
                <a:tc>
                  <a:txBody>
                    <a:bodyPr/>
                    <a:lstStyle/>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Quy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Xét</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nghiệm</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chẩn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đoán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hình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ảnh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tại</a:t>
                      </a:r>
                      <a:r>
                        <a:rPr lang="en-US" sz="1550" dirty="0">
                          <a:effectLst/>
                          <a:latin typeface="Times New Roman" panose="02020603050405020304" pitchFamily="18" charset="0"/>
                          <a:cs typeface="Times New Roman" panose="02020603050405020304" pitchFamily="18" charset="0"/>
                        </a:rPr>
                        <a:t> Khoa </a:t>
                      </a:r>
                      <a:r>
                        <a:rPr lang="en-US" sz="1550" dirty="0" err="1">
                          <a:effectLst/>
                          <a:latin typeface="Times New Roman" panose="02020603050405020304" pitchFamily="18" charset="0"/>
                          <a:cs typeface="Times New Roman" panose="02020603050405020304" pitchFamily="18" charset="0"/>
                        </a:rPr>
                        <a:t>Xét</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nghiệm</a:t>
                      </a:r>
                      <a:r>
                        <a:rPr lang="en-US" sz="1550" dirty="0">
                          <a:effectLst/>
                          <a:latin typeface="Times New Roman" panose="02020603050405020304" pitchFamily="18" charset="0"/>
                          <a:cs typeface="Times New Roman" panose="02020603050405020304" pitchFamily="18" charset="0"/>
                        </a:rPr>
                        <a:t>, Khoa </a:t>
                      </a:r>
                      <a:r>
                        <a:rPr lang="en-US" sz="1550" dirty="0" err="1">
                          <a:effectLst/>
                          <a:latin typeface="Times New Roman" panose="02020603050405020304" pitchFamily="18" charset="0"/>
                          <a:cs typeface="Times New Roman" panose="02020603050405020304" pitchFamily="18" charset="0"/>
                        </a:rPr>
                        <a:t>Chẩn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đoán</a:t>
                      </a:r>
                      <a:endParaRPr lang="en-US" sz="1550" dirty="0" err="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dirty="0">
                          <a:effectLst/>
                          <a:latin typeface="Times New Roman" panose="02020603050405020304" pitchFamily="18" charset="0"/>
                          <a:cs typeface="Times New Roman" panose="02020603050405020304" pitchFamily="18" charset="0"/>
                        </a:rPr>
                        <a:t>Khoa </a:t>
                      </a:r>
                      <a:r>
                        <a:rPr lang="en-US" sz="1550" dirty="0" err="1">
                          <a:effectLst/>
                          <a:latin typeface="Times New Roman" panose="02020603050405020304" pitchFamily="18" charset="0"/>
                          <a:cs typeface="Times New Roman" panose="02020603050405020304" pitchFamily="18" charset="0"/>
                        </a:rPr>
                        <a:t>Xét</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nghiệm</a:t>
                      </a:r>
                      <a:r>
                        <a:rPr lang="en-US" sz="1550" dirty="0">
                          <a:effectLst/>
                          <a:latin typeface="Times New Roman" panose="02020603050405020304" pitchFamily="18" charset="0"/>
                          <a:cs typeface="Times New Roman" panose="02020603050405020304" pitchFamily="18" charset="0"/>
                        </a:rPr>
                        <a:t>, Khoa </a:t>
                      </a:r>
                      <a:r>
                        <a:rPr lang="en-US" sz="1550" dirty="0" err="1">
                          <a:effectLst/>
                          <a:latin typeface="Times New Roman" panose="02020603050405020304" pitchFamily="18" charset="0"/>
                          <a:cs typeface="Times New Roman" panose="02020603050405020304" pitchFamily="18" charset="0"/>
                        </a:rPr>
                        <a:t>chẩn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đoán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hình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ảnh</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Kỹ</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thuật</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viên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nhân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viên</a:t>
                      </a:r>
                      <a:r>
                        <a:rPr lang="en-US" sz="1550" dirty="0">
                          <a:effectLst/>
                          <a:latin typeface="Times New Roman" panose="02020603050405020304" pitchFamily="18" charset="0"/>
                          <a:cs typeface="Times New Roman" panose="02020603050405020304" pitchFamily="18" charset="0"/>
                        </a:rPr>
                        <a:t> khoa </a:t>
                      </a:r>
                      <a:r>
                        <a:rPr lang="en-US" sz="1550" dirty="0" err="1">
                          <a:effectLst/>
                          <a:latin typeface="Times New Roman" panose="02020603050405020304" pitchFamily="18" charset="0"/>
                          <a:cs typeface="Times New Roman" panose="02020603050405020304" pitchFamily="18" charset="0"/>
                        </a:rPr>
                        <a:t>Xét</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nghiệm</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và</a:t>
                      </a:r>
                      <a:r>
                        <a:rPr lang="en-US" sz="1550" dirty="0">
                          <a:effectLst/>
                          <a:latin typeface="Times New Roman" panose="02020603050405020304" pitchFamily="18" charset="0"/>
                          <a:cs typeface="Times New Roman" panose="02020603050405020304" pitchFamily="18" charset="0"/>
                        </a:rPr>
                        <a:t> Khoa </a:t>
                      </a:r>
                      <a:r>
                        <a:rPr lang="en-US" sz="1550" dirty="0" err="1">
                          <a:effectLst/>
                          <a:latin typeface="Times New Roman" panose="02020603050405020304" pitchFamily="18" charset="0"/>
                          <a:cs typeface="Times New Roman" panose="02020603050405020304" pitchFamily="18" charset="0"/>
                        </a:rPr>
                        <a:t>chẩn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đoán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hình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ảnh</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Yêu cầu kỹ thuật viên cần tăng độ chính xác, nâng cao hiệu quả. Rủi ro về lỗi kỹ thuật, có thể cần đầu tư trang thiết bị mới.</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0003"/>
                  </a:ext>
                </a:extLst>
              </a:tr>
              <a:tr h="306261">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Quy trình điều trị nội trú và ngoại trú</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Các khoa nội trú, ngoại trú</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Nhân viên điều trị khoa nội trú, ngoại trú</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Áp</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lực</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mới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trong</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quản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lý</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phải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thích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nghi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với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chuẩn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mới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có</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thể</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gây</a:t>
                      </a:r>
                      <a:r>
                        <a:rPr lang="en-US" sz="1550" dirty="0">
                          <a:effectLst/>
                          <a:latin typeface="Times New Roman" panose="02020603050405020304" pitchFamily="18" charset="0"/>
                          <a:cs typeface="Times New Roman" panose="02020603050405020304" pitchFamily="18" charset="0"/>
                        </a:rPr>
                        <a:t> stress, </a:t>
                      </a:r>
                      <a:r>
                        <a:rPr lang="en-US" sz="1550" dirty="0" err="1">
                          <a:effectLst/>
                          <a:latin typeface="Times New Roman" panose="02020603050405020304" pitchFamily="18" charset="0"/>
                          <a:cs typeface="Times New Roman" panose="02020603050405020304" pitchFamily="18" charset="0"/>
                        </a:rPr>
                        <a:t>áp</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lực</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về</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mặt</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thời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gian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và</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công</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việc</a:t>
                      </a:r>
                      <a:r>
                        <a:rPr lang="en-US" sz="1550" dirty="0">
                          <a:effectLst/>
                          <a:latin typeface="Times New Roman" panose="02020603050405020304" pitchFamily="18" charset="0"/>
                          <a:cs typeface="Times New Roman" panose="02020603050405020304" pitchFamily="18" charset="0"/>
                        </a:rPr>
                        <a:t>.</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0004"/>
                  </a:ext>
                </a:extLst>
              </a:tr>
              <a:tr h="306261">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Quy trình phẫu thuật, can thiệp tại phòng mổ</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dirty="0">
                          <a:effectLst/>
                          <a:latin typeface="Times New Roman" panose="02020603050405020304" pitchFamily="18" charset="0"/>
                          <a:cs typeface="Times New Roman" panose="02020603050405020304" pitchFamily="18" charset="0"/>
                        </a:rPr>
                        <a:t>Khoa </a:t>
                      </a:r>
                      <a:r>
                        <a:rPr lang="en-US" sz="1550" dirty="0" err="1">
                          <a:effectLst/>
                          <a:latin typeface="Times New Roman" panose="02020603050405020304" pitchFamily="18" charset="0"/>
                          <a:cs typeface="Times New Roman" panose="02020603050405020304" pitchFamily="18" charset="0"/>
                        </a:rPr>
                        <a:t>Gây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mê</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hồi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sức</a:t>
                      </a:r>
                      <a:r>
                        <a:rPr lang="en-US" sz="1550" dirty="0">
                          <a:effectLst/>
                          <a:latin typeface="Times New Roman" panose="02020603050405020304" pitchFamily="18" charset="0"/>
                          <a:cs typeface="Times New Roman" panose="02020603050405020304" pitchFamily="18" charset="0"/>
                        </a:rPr>
                        <a:t>, Khoa </a:t>
                      </a:r>
                      <a:r>
                        <a:rPr lang="en-US" sz="1550" dirty="0" err="1">
                          <a:effectLst/>
                          <a:latin typeface="Times New Roman" panose="02020603050405020304" pitchFamily="18" charset="0"/>
                          <a:cs typeface="Times New Roman" panose="02020603050405020304" pitchFamily="18" charset="0"/>
                        </a:rPr>
                        <a:t>Sanh</a:t>
                      </a:r>
                      <a:endParaRPr lang="en-US" sz="1550" dirty="0" err="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Bác sĩ phẫu thuật, điều dưỡng</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Tăng an toàn người bệnh, giảm rủi ro, tối ưu quy trình. Chi phí đầu tư ban đầu cao, yêu cầu đào tạo chuyên sâu.</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0005"/>
                  </a:ext>
                </a:extLst>
              </a:tr>
              <a:tr h="306261">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Quy trình chăm sóc hậu phẫu</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Khoa Hậu phẫu-Hậu sản</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Nhân viên hậu phẫu, chăm sóc bệnh nhân</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Trải nghiệm bệnh nhân tốt hơn, giảm biến chứng. Công việc căng thẳng hơn, đòi hỏi hiệu quả cao hơn.</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0006"/>
                  </a:ext>
                </a:extLst>
              </a:tr>
              <a:tr h="306261">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Quy trình quản lý thuốc, cấp phát thuốc</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Khoa Dược</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Nhân viên dược, kho</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Hiệu quả công việc cao, giảm sai sót. Áp lực về kiểm soát, thay đổi quy trình quản lý thuốc.</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0007"/>
                  </a:ext>
                </a:extLst>
              </a:tr>
              <a:tr h="379671">
                <a:tc>
                  <a:txBody>
                    <a:bodyPr/>
                    <a:lstStyle/>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Tất</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cả</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các</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trình</a:t>
                      </a:r>
                      <a:r>
                        <a:rPr lang="en-US" sz="1550" dirty="0">
                          <a:effectLst/>
                          <a:latin typeface="Times New Roman" panose="02020603050405020304" pitchFamily="18" charset="0"/>
                          <a:cs typeface="Times New Roman" panose="02020603050405020304" pitchFamily="18" charset="0"/>
                        </a:rPr>
                        <a:t>, khoa/</a:t>
                      </a:r>
                      <a:r>
                        <a:rPr lang="en-US" sz="1550" dirty="0" err="1">
                          <a:effectLst/>
                          <a:latin typeface="Times New Roman" panose="02020603050405020304" pitchFamily="18" charset="0"/>
                          <a:cs typeface="Times New Roman" panose="02020603050405020304" pitchFamily="18" charset="0"/>
                        </a:rPr>
                        <a:t>phòng</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liên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quan</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dirty="0">
                          <a:effectLst/>
                          <a:latin typeface="Times New Roman" panose="02020603050405020304" pitchFamily="18" charset="0"/>
                          <a:cs typeface="Times New Roman" panose="02020603050405020304" pitchFamily="18" charset="0"/>
                        </a:rPr>
                        <a:t>Các khoa/</a:t>
                      </a:r>
                      <a:r>
                        <a:rPr lang="en-US" sz="1550" dirty="0" err="1">
                          <a:effectLst/>
                          <a:latin typeface="Times New Roman" panose="02020603050405020304" pitchFamily="18" charset="0"/>
                          <a:cs typeface="Times New Roman" panose="02020603050405020304" pitchFamily="18" charset="0"/>
                        </a:rPr>
                        <a:t>phòng</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liên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quan</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a:effectLst/>
                          <a:latin typeface="Times New Roman" panose="02020603050405020304" pitchFamily="18" charset="0"/>
                          <a:cs typeface="Times New Roman" panose="02020603050405020304" pitchFamily="18" charset="0"/>
                        </a:rPr>
                        <a:t>Bệnh nhân</a:t>
                      </a:r>
                      <a:endParaRPr lang="en-US" sz="155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0000"/>
                        </a:lnSpc>
                        <a:spcAft>
                          <a:spcPts val="0"/>
                        </a:spcAft>
                      </a:pPr>
                      <a:r>
                        <a:rPr lang="en-US" sz="1550" dirty="0" err="1">
                          <a:effectLst/>
                          <a:latin typeface="Times New Roman" panose="02020603050405020304" pitchFamily="18" charset="0"/>
                          <a:cs typeface="Times New Roman" panose="02020603050405020304" pitchFamily="18" charset="0"/>
                        </a:rPr>
                        <a:t>Thời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gian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chờ</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ngắn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hơn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trải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nghiệm</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thoải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mái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Bệnh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nhân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cần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thích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nghi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với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trình</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mới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có</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thể</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cảm</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thấy</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lúc</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đầu</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chưa</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quen</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có</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hơi</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bất</a:t>
                      </a:r>
                      <a:r>
                        <a:rPr lang="en-US" sz="1550" dirty="0">
                          <a:effectLst/>
                          <a:latin typeface="Times New Roman" panose="02020603050405020304" pitchFamily="18" charset="0"/>
                          <a:cs typeface="Times New Roman" panose="02020603050405020304" pitchFamily="18" charset="0"/>
                        </a:rPr>
                        <a:t> </a:t>
                      </a:r>
                      <a:r>
                        <a:rPr lang="en-US" sz="1550" dirty="0" err="1">
                          <a:effectLst/>
                          <a:latin typeface="Times New Roman" panose="02020603050405020304" pitchFamily="18" charset="0"/>
                          <a:cs typeface="Times New Roman" panose="02020603050405020304" pitchFamily="18" charset="0"/>
                        </a:rPr>
                        <a:t>tiện</a:t>
                      </a:r>
                      <a:r>
                        <a:rPr lang="en-US" sz="1550" dirty="0">
                          <a:effectLst/>
                          <a:latin typeface="Times New Roman" panose="02020603050405020304" pitchFamily="18" charset="0"/>
                          <a:cs typeface="Times New Roman" panose="02020603050405020304" pitchFamily="18" charset="0"/>
                        </a:rPr>
                        <a:t>.</a:t>
                      </a:r>
                      <a:endParaRPr lang="en-US" sz="15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5156689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671B81-CB56-E265-BA79-6428F5354126}"/>
              </a:ext>
            </a:extLst>
          </p:cNvPr>
          <p:cNvSpPr>
            <a:spLocks noGrp="1"/>
          </p:cNvSpPr>
          <p:nvPr>
            <p:ph type="title"/>
          </p:nvPr>
        </p:nvSpPr>
        <p:spPr>
          <a:xfrm>
            <a:off x="3029243" y="0"/>
            <a:ext cx="9162757" cy="1456267"/>
          </a:xfrm>
        </p:spPr>
        <p:txBody>
          <a:bodyPr>
            <a:normAutofit/>
          </a:bodyPr>
          <a:lstStyle/>
          <a:p>
            <a:r>
              <a:rPr lang="vi-VN" sz="3200" b="1" cap="none"/>
              <a:t>Phương pháp và công cụ cải tiến chất lượng</a:t>
            </a:r>
            <a:endParaRPr lang="en-US" sz="3200" b="1" cap="none"/>
          </a:p>
        </p:txBody>
      </p:sp>
      <p:sp>
        <p:nvSpPr>
          <p:cNvPr id="4" name="Slide Number Placeholder 3">
            <a:extLst>
              <a:ext uri="{FF2B5EF4-FFF2-40B4-BE49-F238E27FC236}">
                <a16:creationId xmlns="" xmlns:a16="http://schemas.microsoft.com/office/drawing/2014/main" id="{02B8B5A4-55B2-585A-5224-88E11F8B9A15}"/>
              </a:ext>
            </a:extLst>
          </p:cNvPr>
          <p:cNvSpPr>
            <a:spLocks noGrp="1"/>
          </p:cNvSpPr>
          <p:nvPr>
            <p:ph type="sldNum" sz="quarter" idx="12"/>
          </p:nvPr>
        </p:nvSpPr>
        <p:spPr/>
        <p:txBody>
          <a:bodyPr/>
          <a:lstStyle/>
          <a:p>
            <a:fld id="{08FF37E2-84FC-49F1-8E32-F83BCF3E5694}" type="slidenum">
              <a:rPr lang="en-US" smtClean="0"/>
              <a:t>14</a:t>
            </a:fld>
            <a:endParaRPr lang="en-US"/>
          </a:p>
        </p:txBody>
      </p:sp>
      <p:graphicFrame>
        <p:nvGraphicFramePr>
          <p:cNvPr id="8" name="Table 7">
            <a:extLst>
              <a:ext uri="{FF2B5EF4-FFF2-40B4-BE49-F238E27FC236}">
                <a16:creationId xmlns="" xmlns:a16="http://schemas.microsoft.com/office/drawing/2014/main" id="{5B777A54-D8EA-EFC6-DBBE-4E0E2B8CF5CF}"/>
              </a:ext>
            </a:extLst>
          </p:cNvPr>
          <p:cNvGraphicFramePr>
            <a:graphicFrameLocks noGrp="1"/>
          </p:cNvGraphicFramePr>
          <p:nvPr>
            <p:extLst>
              <p:ext uri="{D42A27DB-BD31-4B8C-83A1-F6EECF244321}">
                <p14:modId xmlns:p14="http://schemas.microsoft.com/office/powerpoint/2010/main" val="1281290658"/>
              </p:ext>
            </p:extLst>
          </p:nvPr>
        </p:nvGraphicFramePr>
        <p:xfrm>
          <a:off x="522845" y="1477108"/>
          <a:ext cx="11097066" cy="4970412"/>
        </p:xfrm>
        <a:graphic>
          <a:graphicData uri="http://schemas.openxmlformats.org/drawingml/2006/table">
            <a:tbl>
              <a:tblPr firstRow="1" bandRow="1">
                <a:tableStyleId>{F5AB1C69-6EDB-4FF4-983F-18BD219EF322}</a:tableStyleId>
              </a:tblPr>
              <a:tblGrid>
                <a:gridCol w="2567398">
                  <a:extLst>
                    <a:ext uri="{9D8B030D-6E8A-4147-A177-3AD203B41FA5}">
                      <a16:colId xmlns="" xmlns:a16="http://schemas.microsoft.com/office/drawing/2014/main" val="3530977434"/>
                    </a:ext>
                  </a:extLst>
                </a:gridCol>
                <a:gridCol w="2384013">
                  <a:extLst>
                    <a:ext uri="{9D8B030D-6E8A-4147-A177-3AD203B41FA5}">
                      <a16:colId xmlns="" xmlns:a16="http://schemas.microsoft.com/office/drawing/2014/main" val="1943367116"/>
                    </a:ext>
                  </a:extLst>
                </a:gridCol>
                <a:gridCol w="6145655">
                  <a:extLst>
                    <a:ext uri="{9D8B030D-6E8A-4147-A177-3AD203B41FA5}">
                      <a16:colId xmlns="" xmlns:a16="http://schemas.microsoft.com/office/drawing/2014/main" val="1941482231"/>
                    </a:ext>
                  </a:extLst>
                </a:gridCol>
              </a:tblGrid>
              <a:tr h="553909">
                <a:tc>
                  <a:txBody>
                    <a:bodyPr/>
                    <a:lstStyle/>
                    <a:p>
                      <a:pPr algn="ctr">
                        <a:lnSpc>
                          <a:spcPct val="107000"/>
                        </a:lnSpc>
                        <a:spcAft>
                          <a:spcPts val="800"/>
                        </a:spcAft>
                      </a:pPr>
                      <a:r>
                        <a:rPr lang="en-US" sz="1800" dirty="0">
                          <a:effectLst/>
                          <a:latin typeface="Times New Roman" panose="02020603050405020304" pitchFamily="18" charset="0"/>
                          <a:cs typeface="Times New Roman" panose="02020603050405020304" pitchFamily="18" charset="0"/>
                        </a:rPr>
                        <a:t>Phương </a:t>
                      </a:r>
                      <a:r>
                        <a:rPr lang="en-US" sz="1800" dirty="0" err="1">
                          <a:effectLst/>
                          <a:latin typeface="Times New Roman" panose="02020603050405020304" pitchFamily="18" charset="0"/>
                          <a:cs typeface="Times New Roman" panose="02020603050405020304" pitchFamily="18" charset="0"/>
                        </a:rPr>
                        <a:t>pháp</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7000"/>
                        </a:lnSpc>
                        <a:spcAft>
                          <a:spcPts val="800"/>
                        </a:spcAft>
                      </a:pPr>
                      <a:r>
                        <a:rPr lang="en-US" sz="1800">
                          <a:effectLst/>
                          <a:latin typeface="Times New Roman" panose="02020603050405020304" pitchFamily="18" charset="0"/>
                          <a:cs typeface="Times New Roman" panose="02020603050405020304" pitchFamily="18" charset="0"/>
                        </a:rPr>
                        <a:t>Mục đích</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07000"/>
                        </a:lnSpc>
                        <a:spcAft>
                          <a:spcPts val="800"/>
                        </a:spcAft>
                      </a:pPr>
                      <a:r>
                        <a:rPr lang="en-US" sz="1800" dirty="0" err="1">
                          <a:effectLst/>
                          <a:latin typeface="Times New Roman" panose="02020603050405020304" pitchFamily="18" charset="0"/>
                          <a:cs typeface="Times New Roman" panose="02020603050405020304" pitchFamily="18" charset="0"/>
                        </a:rPr>
                        <a:t>Các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bước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chính</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3068693386"/>
                  </a:ext>
                </a:extLst>
              </a:tr>
              <a:tr h="1528203">
                <a:tc>
                  <a:txBody>
                    <a:bodyPr/>
                    <a:lstStyle/>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PDCA (Plan-Do-Check-Act)</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dirty="0" err="1">
                          <a:effectLst/>
                          <a:latin typeface="Times New Roman" panose="02020603050405020304" pitchFamily="18" charset="0"/>
                          <a:cs typeface="Times New Roman" panose="02020603050405020304" pitchFamily="18" charset="0"/>
                        </a:rPr>
                        <a:t>Cải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tiến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liên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tục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đơn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giản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dễ</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áp</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dụng</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Plan: </a:t>
                      </a:r>
                      <a:r>
                        <a:rPr lang="en-US" sz="1800" dirty="0" err="1">
                          <a:effectLst/>
                          <a:latin typeface="Times New Roman" panose="02020603050405020304" pitchFamily="18" charset="0"/>
                          <a:cs typeface="Times New Roman" panose="02020603050405020304" pitchFamily="18" charset="0"/>
                        </a:rPr>
                        <a:t>lập</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kế</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hoạch</a:t>
                      </a:r>
                      <a:endParaRPr lang="en-US" sz="1800" dirty="0">
                        <a:effectLst/>
                        <a:latin typeface="Times New Roman" panose="02020603050405020304" pitchFamily="18" charset="0"/>
                        <a:cs typeface="Times New Roman" panose="02020603050405020304" pitchFamily="18" charset="0"/>
                      </a:endParaRPr>
                    </a:p>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Do: </a:t>
                      </a:r>
                      <a:r>
                        <a:rPr lang="en-US" sz="1800" dirty="0" err="1">
                          <a:effectLst/>
                          <a:latin typeface="Times New Roman" panose="02020603050405020304" pitchFamily="18" charset="0"/>
                          <a:cs typeface="Times New Roman" panose="02020603050405020304" pitchFamily="18" charset="0"/>
                        </a:rPr>
                        <a:t>thực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hiện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thử</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nghiệm</a:t>
                      </a:r>
                      <a:endParaRPr lang="en-US" sz="1800" dirty="0">
                        <a:effectLst/>
                        <a:latin typeface="Times New Roman" panose="02020603050405020304" pitchFamily="18" charset="0"/>
                        <a:cs typeface="Times New Roman" panose="02020603050405020304" pitchFamily="18" charset="0"/>
                      </a:endParaRPr>
                    </a:p>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Check: </a:t>
                      </a:r>
                      <a:r>
                        <a:rPr lang="en-US" sz="1800" dirty="0" err="1">
                          <a:effectLst/>
                          <a:latin typeface="Times New Roman" panose="02020603050405020304" pitchFamily="18" charset="0"/>
                          <a:cs typeface="Times New Roman" panose="02020603050405020304" pitchFamily="18" charset="0"/>
                        </a:rPr>
                        <a:t>đánh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giá</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kết</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quả</a:t>
                      </a:r>
                      <a:endParaRPr lang="en-US" sz="1800" dirty="0">
                        <a:effectLst/>
                        <a:latin typeface="Times New Roman" panose="02020603050405020304" pitchFamily="18" charset="0"/>
                        <a:cs typeface="Times New Roman" panose="02020603050405020304" pitchFamily="18" charset="0"/>
                      </a:endParaRPr>
                    </a:p>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Act: </a:t>
                      </a:r>
                      <a:r>
                        <a:rPr lang="en-US" sz="1800" dirty="0" err="1">
                          <a:effectLst/>
                          <a:latin typeface="Times New Roman" panose="02020603050405020304" pitchFamily="18" charset="0"/>
                          <a:cs typeface="Times New Roman" panose="02020603050405020304" pitchFamily="18" charset="0"/>
                        </a:rPr>
                        <a:t>hành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động</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hoặc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điều</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chỉnh</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3261627849"/>
                  </a:ext>
                </a:extLst>
              </a:tr>
              <a:tr h="687740">
                <a:tc>
                  <a:txBody>
                    <a:bodyPr/>
                    <a:lstStyle/>
                    <a:p>
                      <a:pPr>
                        <a:lnSpc>
                          <a:spcPct val="107000"/>
                        </a:lnSpc>
                        <a:spcAft>
                          <a:spcPts val="800"/>
                        </a:spcAft>
                      </a:pPr>
                      <a:r>
                        <a:rPr lang="en-US" sz="1800">
                          <a:effectLst/>
                          <a:latin typeface="Times New Roman" panose="02020603050405020304" pitchFamily="18" charset="0"/>
                          <a:cs typeface="Times New Roman" panose="02020603050405020304" pitchFamily="18" charset="0"/>
                        </a:rPr>
                        <a:t>FMEA (Failure Modes and Effects Analysis)</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dirty="0" err="1">
                          <a:effectLst/>
                          <a:latin typeface="Times New Roman" panose="02020603050405020304" pitchFamily="18" charset="0"/>
                          <a:cs typeface="Times New Roman" panose="02020603050405020304" pitchFamily="18" charset="0"/>
                        </a:rPr>
                        <a:t>Dự</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đoán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rủi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ro</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và</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ngăn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ngừa</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lỗi</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dirty="0" err="1">
                          <a:effectLst/>
                          <a:latin typeface="Times New Roman" panose="02020603050405020304" pitchFamily="18" charset="0"/>
                          <a:cs typeface="Times New Roman" panose="02020603050405020304" pitchFamily="18" charset="0"/>
                        </a:rPr>
                        <a:t>Liệt</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kê</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nguy</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cơ</a:t>
                      </a:r>
                      <a:r>
                        <a:rPr lang="en-US" sz="1800" dirty="0">
                          <a:effectLst/>
                          <a:latin typeface="Times New Roman" panose="02020603050405020304" pitchFamily="18" charset="0"/>
                          <a:cs typeface="Times New Roman" panose="02020603050405020304" pitchFamily="18" charset="0"/>
                        </a:rPr>
                        <a:t> -&gt; </a:t>
                      </a:r>
                      <a:r>
                        <a:rPr lang="en-US" sz="1800" dirty="0" err="1">
                          <a:effectLst/>
                          <a:latin typeface="Times New Roman" panose="02020603050405020304" pitchFamily="18" charset="0"/>
                          <a:cs typeface="Times New Roman" panose="02020603050405020304" pitchFamily="18" charset="0"/>
                        </a:rPr>
                        <a:t>Đánh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giá</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ưu</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tiên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cải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tiến</a:t>
                      </a:r>
                      <a:endParaRPr lang="en-US" sz="1800" dirty="0">
                        <a:effectLst/>
                        <a:latin typeface="Times New Roman" panose="02020603050405020304" pitchFamily="18" charset="0"/>
                        <a:cs typeface="Times New Roman" panose="02020603050405020304" pitchFamily="18" charset="0"/>
                      </a:endParaRPr>
                    </a:p>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4029321992"/>
                  </a:ext>
                </a:extLst>
              </a:tr>
              <a:tr h="897998">
                <a:tc>
                  <a:txBody>
                    <a:bodyPr/>
                    <a:lstStyle/>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RCA (Root cause Analysis)</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a:effectLst/>
                          <a:latin typeface="Times New Roman" panose="02020603050405020304" pitchFamily="18" charset="0"/>
                          <a:cs typeface="Times New Roman" panose="02020603050405020304" pitchFamily="18" charset="0"/>
                        </a:rPr>
                        <a:t>Xác định nguyên nhân gốc rễ của sự cố </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dirty="0" err="1">
                          <a:effectLst/>
                          <a:latin typeface="Times New Roman" panose="02020603050405020304" pitchFamily="18" charset="0"/>
                          <a:cs typeface="Times New Roman" panose="02020603050405020304" pitchFamily="18" charset="0"/>
                        </a:rPr>
                        <a:t>Xác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định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sự</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cố</a:t>
                      </a:r>
                      <a:r>
                        <a:rPr lang="en-US" sz="1800" dirty="0">
                          <a:effectLst/>
                          <a:latin typeface="Times New Roman" panose="02020603050405020304" pitchFamily="18" charset="0"/>
                          <a:cs typeface="Times New Roman" panose="02020603050405020304" pitchFamily="18" charset="0"/>
                        </a:rPr>
                        <a:t>-&gt; Thu </a:t>
                      </a:r>
                      <a:r>
                        <a:rPr lang="en-US" sz="1800" dirty="0" err="1">
                          <a:effectLst/>
                          <a:latin typeface="Times New Roman" panose="02020603050405020304" pitchFamily="18" charset="0"/>
                          <a:cs typeface="Times New Roman" panose="02020603050405020304" pitchFamily="18" charset="0"/>
                        </a:rPr>
                        <a:t>thập</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dữ</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liệu</a:t>
                      </a:r>
                      <a:r>
                        <a:rPr lang="en-US" sz="1800" dirty="0">
                          <a:effectLst/>
                          <a:latin typeface="Times New Roman" panose="02020603050405020304" pitchFamily="18" charset="0"/>
                          <a:cs typeface="Times New Roman" panose="02020603050405020304" pitchFamily="18" charset="0"/>
                        </a:rPr>
                        <a:t> -&gt; </a:t>
                      </a:r>
                      <a:r>
                        <a:rPr lang="en-US" sz="1800" dirty="0" err="1">
                          <a:effectLst/>
                          <a:latin typeface="Times New Roman" panose="02020603050405020304" pitchFamily="18" charset="0"/>
                          <a:cs typeface="Times New Roman" panose="02020603050405020304" pitchFamily="18" charset="0"/>
                        </a:rPr>
                        <a:t>Phân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tích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nguyên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nhân</a:t>
                      </a:r>
                      <a:r>
                        <a:rPr lang="en-US" sz="1800" dirty="0">
                          <a:effectLst/>
                          <a:latin typeface="Times New Roman" panose="02020603050405020304" pitchFamily="18" charset="0"/>
                          <a:cs typeface="Times New Roman" panose="02020603050405020304" pitchFamily="18" charset="0"/>
                        </a:rPr>
                        <a:t> -&gt; </a:t>
                      </a:r>
                      <a:r>
                        <a:rPr lang="en-US" sz="1800" dirty="0" err="1">
                          <a:effectLst/>
                          <a:latin typeface="Times New Roman" panose="02020603050405020304" pitchFamily="18" charset="0"/>
                          <a:cs typeface="Times New Roman" panose="02020603050405020304" pitchFamily="18" charset="0"/>
                        </a:rPr>
                        <a:t>Đề</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xuất</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biện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pháp</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phòng</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ngừa</a:t>
                      </a:r>
                      <a:r>
                        <a:rPr lang="en-US" sz="1800" dirty="0">
                          <a:effectLst/>
                          <a:latin typeface="Times New Roman" panose="02020603050405020304" pitchFamily="18" charset="0"/>
                          <a:cs typeface="Times New Roman" panose="02020603050405020304" pitchFamily="18" charset="0"/>
                        </a:rPr>
                        <a:t> -&gt; Theo </a:t>
                      </a:r>
                      <a:r>
                        <a:rPr lang="en-US" sz="1800" dirty="0" err="1">
                          <a:effectLst/>
                          <a:latin typeface="Times New Roman" panose="02020603050405020304" pitchFamily="18" charset="0"/>
                          <a:cs typeface="Times New Roman" panose="02020603050405020304" pitchFamily="18" charset="0"/>
                        </a:rPr>
                        <a:t>dõi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hiệu</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quả</a:t>
                      </a:r>
                      <a:endParaRPr lang="en-US" sz="1800" dirty="0">
                        <a:effectLst/>
                        <a:latin typeface="Times New Roman" panose="02020603050405020304" pitchFamily="18" charset="0"/>
                        <a:cs typeface="Times New Roman" panose="02020603050405020304" pitchFamily="18" charset="0"/>
                      </a:endParaRPr>
                    </a:p>
                  </a:txBody>
                  <a:tcPr marL="68580" marR="68580" marT="9525" marB="0"/>
                </a:tc>
                <a:extLst>
                  <a:ext uri="{0D108BD9-81ED-4DB2-BD59-A6C34878D82A}">
                    <a16:rowId xmlns="" xmlns:a16="http://schemas.microsoft.com/office/drawing/2014/main" val="2011679063"/>
                  </a:ext>
                </a:extLst>
              </a:tr>
              <a:tr h="623454">
                <a:tc>
                  <a:txBody>
                    <a:bodyPr/>
                    <a:lstStyle/>
                    <a:p>
                      <a:pPr>
                        <a:lnSpc>
                          <a:spcPct val="107000"/>
                        </a:lnSpc>
                        <a:spcAft>
                          <a:spcPts val="800"/>
                        </a:spcAft>
                      </a:pPr>
                      <a:r>
                        <a:rPr lang="en-US" sz="1800">
                          <a:effectLst/>
                          <a:latin typeface="Times New Roman" panose="02020603050405020304" pitchFamily="18" charset="0"/>
                          <a:cs typeface="Times New Roman" panose="02020603050405020304" pitchFamily="18" charset="0"/>
                        </a:rPr>
                        <a:t>Six Sigma/DMAIC</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a:effectLst/>
                          <a:latin typeface="Times New Roman" panose="02020603050405020304" pitchFamily="18" charset="0"/>
                          <a:cs typeface="Times New Roman" panose="02020603050405020304" pitchFamily="18" charset="0"/>
                        </a:rPr>
                        <a:t>Giảm lỗi, cải thiện hiệu quả quy trình</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a:effectLst/>
                          <a:latin typeface="Times New Roman" panose="02020603050405020304" pitchFamily="18" charset="0"/>
                          <a:cs typeface="Times New Roman" panose="02020603050405020304" pitchFamily="18" charset="0"/>
                        </a:rPr>
                        <a:t>Define (Xác định)-&gt; Measure(Đo lường)-&gt; Analyze (Phân tích)-&gt; Improve (Cải tiến)- &gt;Control (Kiểm soát)</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216473446"/>
                  </a:ext>
                </a:extLst>
              </a:tr>
              <a:tr h="668729">
                <a:tc>
                  <a:txBody>
                    <a:bodyPr/>
                    <a:lstStyle/>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tc>
                  <a:txBody>
                    <a:bodyPr/>
                    <a:lstStyle/>
                    <a:p>
                      <a:pPr>
                        <a:lnSpc>
                          <a:spcPct val="107000"/>
                        </a:lnSpc>
                        <a:spcAft>
                          <a:spcPts val="800"/>
                        </a:spcAft>
                      </a:pPr>
                      <a:r>
                        <a:rPr lang="en-US" sz="1800" dirty="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922262313"/>
                  </a:ext>
                </a:extLst>
              </a:tr>
            </a:tbl>
          </a:graphicData>
        </a:graphic>
      </p:graphicFrame>
      <p:sp>
        <p:nvSpPr>
          <p:cNvPr id="9" name="AutoShape 2">
            <a:extLst>
              <a:ext uri="{FF2B5EF4-FFF2-40B4-BE49-F238E27FC236}">
                <a16:creationId xmlns="" xmlns:a16="http://schemas.microsoft.com/office/drawing/2014/main" id="{FA5810A0-14AA-A5F2-C32D-A6A0F2CE0D9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3" name="Content Placeholder 12">
            <a:extLst>
              <a:ext uri="{FF2B5EF4-FFF2-40B4-BE49-F238E27FC236}">
                <a16:creationId xmlns="" xmlns:a16="http://schemas.microsoft.com/office/drawing/2014/main" id="{0891FB56-F31B-5B95-F5CB-91C41BEEED82}"/>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699846" y="1821831"/>
            <a:ext cx="1898973" cy="1698807"/>
          </a:xfrm>
          <a:prstGeom prst="rect">
            <a:avLst/>
          </a:prstGeom>
        </p:spPr>
      </p:pic>
    </p:spTree>
    <p:extLst>
      <p:ext uri="{BB962C8B-B14F-4D97-AF65-F5344CB8AC3E}">
        <p14:creationId xmlns:p14="http://schemas.microsoft.com/office/powerpoint/2010/main" val="25503084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5856E1D-4545-B729-9326-4AA919A0EEF3}"/>
              </a:ext>
            </a:extLst>
          </p:cNvPr>
          <p:cNvSpPr>
            <a:spLocks noGrp="1"/>
          </p:cNvSpPr>
          <p:nvPr>
            <p:ph type="title"/>
          </p:nvPr>
        </p:nvSpPr>
        <p:spPr>
          <a:xfrm>
            <a:off x="3165231" y="0"/>
            <a:ext cx="8595360" cy="1456267"/>
          </a:xfrm>
        </p:spPr>
        <p:txBody>
          <a:bodyPr>
            <a:normAutofit/>
          </a:bodyPr>
          <a:lstStyle/>
          <a:p>
            <a:r>
              <a:rPr lang="en-US" sz="3200" b="1" cap="none">
                <a:latin typeface="Times New Roman" panose="02020603050405020304" pitchFamily="18" charset="0"/>
                <a:cs typeface="Times New Roman" panose="02020603050405020304" pitchFamily="18" charset="0"/>
              </a:rPr>
              <a:t>Các bên liên quan và vai trò</a:t>
            </a:r>
            <a:endParaRPr lang="en-US" sz="3200" b="1">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 xmlns:a16="http://schemas.microsoft.com/office/drawing/2014/main" id="{4B969616-9F87-74FF-2548-5245489FB75C}"/>
              </a:ext>
            </a:extLst>
          </p:cNvPr>
          <p:cNvSpPr>
            <a:spLocks noGrp="1"/>
          </p:cNvSpPr>
          <p:nvPr>
            <p:ph type="sldNum" sz="quarter" idx="12"/>
          </p:nvPr>
        </p:nvSpPr>
        <p:spPr/>
        <p:txBody>
          <a:bodyPr/>
          <a:lstStyle/>
          <a:p>
            <a:fld id="{08FF37E2-84FC-49F1-8E32-F83BCF3E5694}" type="slidenum">
              <a:rPr lang="en-US" smtClean="0">
                <a:solidFill>
                  <a:schemeClr val="bg1"/>
                </a:solidFill>
              </a:rPr>
              <a:t>15</a:t>
            </a:fld>
            <a:endParaRPr lang="en-US">
              <a:solidFill>
                <a:schemeClr val="bg1"/>
              </a:solidFill>
            </a:endParaRPr>
          </a:p>
        </p:txBody>
      </p:sp>
      <p:sp>
        <p:nvSpPr>
          <p:cNvPr id="7" name="Content Placeholder 6">
            <a:extLst>
              <a:ext uri="{FF2B5EF4-FFF2-40B4-BE49-F238E27FC236}">
                <a16:creationId xmlns="" xmlns:a16="http://schemas.microsoft.com/office/drawing/2014/main" id="{B7F15AF4-9219-2317-E58D-1F82DBBFBC4D}"/>
              </a:ext>
            </a:extLst>
          </p:cNvPr>
          <p:cNvSpPr>
            <a:spLocks noGrp="1"/>
          </p:cNvSpPr>
          <p:nvPr>
            <p:ph idx="1"/>
          </p:nvPr>
        </p:nvSpPr>
        <p:spPr/>
        <p:txBody>
          <a:bodyPr/>
          <a:lstStyle/>
          <a:p>
            <a:endParaRPr lang="en-US"/>
          </a:p>
        </p:txBody>
      </p:sp>
      <p:graphicFrame>
        <p:nvGraphicFramePr>
          <p:cNvPr id="9" name="Table 8">
            <a:extLst>
              <a:ext uri="{FF2B5EF4-FFF2-40B4-BE49-F238E27FC236}">
                <a16:creationId xmlns="" xmlns:a16="http://schemas.microsoft.com/office/drawing/2014/main" id="{85B5A282-8AFC-23B0-F530-750F68D2ECC7}"/>
              </a:ext>
            </a:extLst>
          </p:cNvPr>
          <p:cNvGraphicFramePr>
            <a:graphicFrameLocks noGrp="1"/>
          </p:cNvGraphicFramePr>
          <p:nvPr>
            <p:custDataLst>
              <p:tags r:id="rId1"/>
            </p:custDataLst>
            <p:extLst>
              <p:ext uri="{D42A27DB-BD31-4B8C-83A1-F6EECF244321}">
                <p14:modId xmlns:p14="http://schemas.microsoft.com/office/powerpoint/2010/main" val="1180562763"/>
              </p:ext>
            </p:extLst>
          </p:nvPr>
        </p:nvGraphicFramePr>
        <p:xfrm>
          <a:off x="431409" y="1456267"/>
          <a:ext cx="11329181" cy="5364578"/>
        </p:xfrm>
        <a:graphic>
          <a:graphicData uri="http://schemas.openxmlformats.org/drawingml/2006/table">
            <a:tbl>
              <a:tblPr firstRow="1" bandRow="1">
                <a:tableStyleId>{F5AB1C69-6EDB-4FF4-983F-18BD219EF322}</a:tableStyleId>
              </a:tblPr>
              <a:tblGrid>
                <a:gridCol w="2738165">
                  <a:extLst>
                    <a:ext uri="{9D8B030D-6E8A-4147-A177-3AD203B41FA5}">
                      <a16:colId xmlns="" xmlns:a16="http://schemas.microsoft.com/office/drawing/2014/main" val="20000"/>
                    </a:ext>
                  </a:extLst>
                </a:gridCol>
                <a:gridCol w="8591016">
                  <a:extLst>
                    <a:ext uri="{9D8B030D-6E8A-4147-A177-3AD203B41FA5}">
                      <a16:colId xmlns="" xmlns:a16="http://schemas.microsoft.com/office/drawing/2014/main" val="20001"/>
                    </a:ext>
                  </a:extLst>
                </a:gridCol>
              </a:tblGrid>
              <a:tr h="516890">
                <a:tc>
                  <a:txBody>
                    <a:bodyPr/>
                    <a:lstStyle/>
                    <a:p>
                      <a:pPr algn="ctr">
                        <a:lnSpc>
                          <a:spcPct val="107000"/>
                        </a:lnSpc>
                        <a:spcAft>
                          <a:spcPts val="800"/>
                        </a:spcAft>
                      </a:pPr>
                      <a:r>
                        <a:rPr lang="en-US" sz="1900" dirty="0" err="1">
                          <a:solidFill>
                            <a:schemeClr val="tx1"/>
                          </a:solidFill>
                          <a:effectLst/>
                          <a:latin typeface="Times New Roman" panose="02020603050405020304" pitchFamily="18" charset="0"/>
                          <a:cs typeface="Times New Roman" panose="02020603050405020304" pitchFamily="18" charset="0"/>
                        </a:rPr>
                        <a:t>Đơn</a:t>
                      </a:r>
                      <a:r>
                        <a:rPr lang="en-US" sz="1900" dirty="0">
                          <a:solidFill>
                            <a:schemeClr val="tx1"/>
                          </a:solidFill>
                          <a:effectLst/>
                          <a:latin typeface="Times New Roman" panose="02020603050405020304" pitchFamily="18" charset="0"/>
                          <a:cs typeface="Times New Roman" panose="02020603050405020304" pitchFamily="18" charset="0"/>
                        </a:rPr>
                        <a:t> </a:t>
                      </a:r>
                      <a:r>
                        <a:rPr lang="en-US" sz="1900" dirty="0" err="1">
                          <a:solidFill>
                            <a:schemeClr val="tx1"/>
                          </a:solidFill>
                          <a:effectLst/>
                          <a:latin typeface="Times New Roman" panose="02020603050405020304" pitchFamily="18" charset="0"/>
                          <a:cs typeface="Times New Roman" panose="02020603050405020304" pitchFamily="18" charset="0"/>
                        </a:rPr>
                        <a:t>vị</a:t>
                      </a:r>
                      <a:endParaRPr lang="en-US" sz="19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206" marR="68206" marT="9473" marB="0"/>
                </a:tc>
                <a:tc>
                  <a:txBody>
                    <a:bodyPr/>
                    <a:lstStyle/>
                    <a:p>
                      <a:pPr algn="ctr">
                        <a:lnSpc>
                          <a:spcPct val="107000"/>
                        </a:lnSpc>
                        <a:spcAft>
                          <a:spcPts val="800"/>
                        </a:spcAft>
                      </a:pPr>
                      <a:r>
                        <a:rPr lang="en-US" sz="1900" b="1" dirty="0" err="1">
                          <a:solidFill>
                            <a:schemeClr val="tx1"/>
                          </a:solidFill>
                          <a:effectLst/>
                          <a:latin typeface="Times New Roman" panose="02020603050405020304" pitchFamily="18" charset="0"/>
                          <a:cs typeface="Times New Roman" panose="02020603050405020304" pitchFamily="18" charset="0"/>
                        </a:rPr>
                        <a:t>Vai</a:t>
                      </a:r>
                      <a:r>
                        <a:rPr lang="en-US" sz="1900" b="1" dirty="0">
                          <a:solidFill>
                            <a:schemeClr val="tx1"/>
                          </a:solidFill>
                          <a:effectLst/>
                          <a:latin typeface="Times New Roman" panose="02020603050405020304" pitchFamily="18" charset="0"/>
                          <a:cs typeface="Times New Roman" panose="02020603050405020304" pitchFamily="18" charset="0"/>
                        </a:rPr>
                        <a:t> </a:t>
                      </a:r>
                      <a:r>
                        <a:rPr lang="en-US" sz="1900" b="1" dirty="0" err="1">
                          <a:solidFill>
                            <a:schemeClr val="tx1"/>
                          </a:solidFill>
                          <a:effectLst/>
                          <a:latin typeface="Times New Roman" panose="02020603050405020304" pitchFamily="18" charset="0"/>
                          <a:cs typeface="Times New Roman" panose="02020603050405020304" pitchFamily="18" charset="0"/>
                        </a:rPr>
                        <a:t>trò</a:t>
                      </a:r>
                      <a:r>
                        <a:rPr lang="en-US" sz="1900" b="1" dirty="0">
                          <a:solidFill>
                            <a:schemeClr val="tx1"/>
                          </a:solidFill>
                          <a:effectLst/>
                          <a:latin typeface="Times New Roman" panose="02020603050405020304" pitchFamily="18" charset="0"/>
                          <a:cs typeface="Times New Roman" panose="02020603050405020304" pitchFamily="18" charset="0"/>
                        </a:rPr>
                        <a:t>/</a:t>
                      </a:r>
                      <a:r>
                        <a:rPr lang="en-US" sz="1900" b="1" dirty="0" err="1">
                          <a:solidFill>
                            <a:schemeClr val="tx1"/>
                          </a:solidFill>
                          <a:effectLst/>
                          <a:latin typeface="Times New Roman" panose="02020603050405020304" pitchFamily="18" charset="0"/>
                          <a:cs typeface="Times New Roman" panose="02020603050405020304" pitchFamily="18" charset="0"/>
                        </a:rPr>
                        <a:t>Trách</a:t>
                      </a:r>
                      <a:r>
                        <a:rPr lang="en-US" sz="1900" b="1" dirty="0">
                          <a:solidFill>
                            <a:schemeClr val="tx1"/>
                          </a:solidFill>
                          <a:effectLst/>
                          <a:latin typeface="Times New Roman" panose="02020603050405020304" pitchFamily="18" charset="0"/>
                          <a:cs typeface="Times New Roman" panose="02020603050405020304" pitchFamily="18" charset="0"/>
                        </a:rPr>
                        <a:t> </a:t>
                      </a:r>
                      <a:r>
                        <a:rPr lang="en-US" sz="1900" b="1" dirty="0" err="1">
                          <a:solidFill>
                            <a:schemeClr val="tx1"/>
                          </a:solidFill>
                          <a:effectLst/>
                          <a:latin typeface="Times New Roman" panose="02020603050405020304" pitchFamily="18" charset="0"/>
                          <a:cs typeface="Times New Roman" panose="02020603050405020304" pitchFamily="18" charset="0"/>
                        </a:rPr>
                        <a:t>nhiệm</a:t>
                      </a:r>
                      <a:r>
                        <a:rPr lang="en-US" sz="1900" b="1" dirty="0">
                          <a:solidFill>
                            <a:schemeClr val="tx1"/>
                          </a:solidFill>
                          <a:effectLst/>
                          <a:latin typeface="Times New Roman" panose="02020603050405020304" pitchFamily="18" charset="0"/>
                          <a:cs typeface="Times New Roman" panose="02020603050405020304" pitchFamily="18" charset="0"/>
                        </a:rPr>
                        <a:t> </a:t>
                      </a:r>
                      <a:r>
                        <a:rPr lang="en-US" sz="1900" b="1" dirty="0" err="1">
                          <a:solidFill>
                            <a:schemeClr val="tx1"/>
                          </a:solidFill>
                          <a:effectLst/>
                          <a:latin typeface="Times New Roman" panose="02020603050405020304" pitchFamily="18" charset="0"/>
                          <a:cs typeface="Times New Roman" panose="02020603050405020304" pitchFamily="18" charset="0"/>
                        </a:rPr>
                        <a:t>trong</a:t>
                      </a:r>
                      <a:r>
                        <a:rPr lang="en-US" sz="1900" b="1" dirty="0">
                          <a:solidFill>
                            <a:schemeClr val="tx1"/>
                          </a:solidFill>
                          <a:effectLst/>
                          <a:latin typeface="Times New Roman" panose="02020603050405020304" pitchFamily="18" charset="0"/>
                          <a:cs typeface="Times New Roman" panose="02020603050405020304" pitchFamily="18" charset="0"/>
                        </a:rPr>
                        <a:t> </a:t>
                      </a:r>
                      <a:r>
                        <a:rPr lang="en-US" sz="1900" b="1" dirty="0" err="1">
                          <a:solidFill>
                            <a:schemeClr val="tx1"/>
                          </a:solidFill>
                          <a:effectLst/>
                          <a:latin typeface="Times New Roman" panose="02020603050405020304" pitchFamily="18" charset="0"/>
                          <a:cs typeface="Times New Roman" panose="02020603050405020304" pitchFamily="18" charset="0"/>
                        </a:rPr>
                        <a:t>đề</a:t>
                      </a:r>
                      <a:r>
                        <a:rPr lang="en-US" sz="1900" b="1" dirty="0">
                          <a:solidFill>
                            <a:schemeClr val="tx1"/>
                          </a:solidFill>
                          <a:effectLst/>
                          <a:latin typeface="Times New Roman" panose="02020603050405020304" pitchFamily="18" charset="0"/>
                          <a:cs typeface="Times New Roman" panose="02020603050405020304" pitchFamily="18" charset="0"/>
                        </a:rPr>
                        <a:t> </a:t>
                      </a:r>
                      <a:r>
                        <a:rPr lang="en-US" sz="1900" b="1" dirty="0" err="1">
                          <a:solidFill>
                            <a:schemeClr val="tx1"/>
                          </a:solidFill>
                          <a:effectLst/>
                          <a:latin typeface="Times New Roman" panose="02020603050405020304" pitchFamily="18" charset="0"/>
                          <a:cs typeface="Times New Roman" panose="02020603050405020304" pitchFamily="18" charset="0"/>
                        </a:rPr>
                        <a:t>án</a:t>
                      </a:r>
                      <a:endParaRPr lang="en-US" sz="19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0000"/>
                  </a:ext>
                </a:extLst>
              </a:tr>
              <a:tr h="517525">
                <a:tc>
                  <a:txBody>
                    <a:bodyPr/>
                    <a:lstStyle/>
                    <a:p>
                      <a:pPr>
                        <a:lnSpc>
                          <a:spcPct val="107000"/>
                        </a:lnSpc>
                        <a:spcAft>
                          <a:spcPts val="800"/>
                        </a:spcAft>
                      </a:pPr>
                      <a:r>
                        <a:rPr lang="en-US" sz="1900" dirty="0">
                          <a:solidFill>
                            <a:schemeClr val="bg1"/>
                          </a:solidFill>
                          <a:effectLst/>
                          <a:latin typeface="Times New Roman" panose="02020603050405020304" pitchFamily="18" charset="0"/>
                          <a:cs typeface="Times New Roman" panose="02020603050405020304" pitchFamily="18" charset="0"/>
                        </a:rPr>
                        <a:t>Ban </a:t>
                      </a:r>
                      <a:r>
                        <a:rPr lang="en-US" sz="1900" dirty="0" err="1">
                          <a:solidFill>
                            <a:schemeClr val="bg1"/>
                          </a:solidFill>
                          <a:effectLst/>
                          <a:latin typeface="Times New Roman" panose="02020603050405020304" pitchFamily="18" charset="0"/>
                          <a:cs typeface="Times New Roman" panose="02020603050405020304" pitchFamily="18" charset="0"/>
                        </a:rPr>
                        <a:t>Giám</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đốc</a:t>
                      </a:r>
                      <a:endParaRPr lang="en-US" sz="19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206" marR="68206" marT="9473" marB="0" anchor="ctr"/>
                </a:tc>
                <a:tc>
                  <a:txBody>
                    <a:bodyPr/>
                    <a:lstStyle/>
                    <a:p>
                      <a:pPr>
                        <a:lnSpc>
                          <a:spcPct val="107000"/>
                        </a:lnSpc>
                        <a:spcAft>
                          <a:spcPts val="800"/>
                        </a:spcAft>
                      </a:pPr>
                      <a:r>
                        <a:rPr lang="en-US" sz="1900">
                          <a:solidFill>
                            <a:schemeClr val="bg1"/>
                          </a:solidFill>
                          <a:effectLst/>
                          <a:latin typeface="Times New Roman" panose="02020603050405020304" pitchFamily="18" charset="0"/>
                          <a:cs typeface="Times New Roman" panose="02020603050405020304" pitchFamily="18" charset="0"/>
                        </a:rPr>
                        <a:t>Phê duyệt đề án, cấp nguồn lực và giám sát tiến độ, kết quả thực hiện.</a:t>
                      </a:r>
                      <a:endParaRPr lang="en-US" sz="19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1"/>
                  </a:ext>
                </a:extLst>
              </a:tr>
              <a:tr h="640080">
                <a:tc>
                  <a:txBody>
                    <a:bodyPr/>
                    <a:lstStyle/>
                    <a:p>
                      <a:pPr>
                        <a:lnSpc>
                          <a:spcPct val="107000"/>
                        </a:lnSpc>
                        <a:spcAft>
                          <a:spcPts val="800"/>
                        </a:spcAft>
                      </a:pPr>
                      <a:r>
                        <a:rPr lang="en-US" sz="1900">
                          <a:solidFill>
                            <a:schemeClr val="bg1"/>
                          </a:solidFill>
                          <a:effectLst/>
                          <a:latin typeface="Times New Roman" panose="02020603050405020304" pitchFamily="18" charset="0"/>
                          <a:cs typeface="Times New Roman" panose="02020603050405020304" pitchFamily="18" charset="0"/>
                        </a:rPr>
                        <a:t>Phòng Quản lý chất lượng (QLCL)</a:t>
                      </a:r>
                      <a:endParaRPr lang="en-US" sz="19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206" marR="68206" marT="9473" marB="0" anchor="ctr"/>
                </a:tc>
                <a:tc>
                  <a:txBody>
                    <a:bodyPr/>
                    <a:lstStyle/>
                    <a:p>
                      <a:pPr>
                        <a:lnSpc>
                          <a:spcPct val="107000"/>
                        </a:lnSpc>
                        <a:spcAft>
                          <a:spcPts val="800"/>
                        </a:spcAft>
                      </a:pPr>
                      <a:r>
                        <a:rPr lang="en-US" sz="1900" dirty="0" err="1">
                          <a:solidFill>
                            <a:schemeClr val="bg1"/>
                          </a:solidFill>
                          <a:effectLst/>
                          <a:latin typeface="Times New Roman" panose="02020603050405020304" pitchFamily="18" charset="0"/>
                          <a:cs typeface="Times New Roman" panose="02020603050405020304" pitchFamily="18" charset="0"/>
                        </a:rPr>
                        <a:t>Phối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hợp</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xây</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dựng</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kế</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hoạch</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theo</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dõi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tiến</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độ</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tổng</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hợp</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kết</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quả</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và</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đánh</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giá</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hiệu</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quả</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cải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tiến</a:t>
                      </a:r>
                      <a:r>
                        <a:rPr lang="en-US" sz="1900" dirty="0">
                          <a:solidFill>
                            <a:schemeClr val="bg1"/>
                          </a:solidFill>
                          <a:effectLst/>
                          <a:latin typeface="Times New Roman" panose="02020603050405020304" pitchFamily="18" charset="0"/>
                          <a:cs typeface="Times New Roman" panose="02020603050405020304" pitchFamily="18" charset="0"/>
                        </a:rPr>
                        <a:t>.</a:t>
                      </a:r>
                      <a:endParaRPr lang="en-US" sz="19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2"/>
                  </a:ext>
                </a:extLst>
              </a:tr>
              <a:tr h="639445">
                <a:tc>
                  <a:txBody>
                    <a:bodyPr/>
                    <a:lstStyle/>
                    <a:p>
                      <a:pPr>
                        <a:lnSpc>
                          <a:spcPct val="107000"/>
                        </a:lnSpc>
                        <a:spcAft>
                          <a:spcPts val="800"/>
                        </a:spcAft>
                      </a:pPr>
                      <a:r>
                        <a:rPr lang="en-US" sz="1900" dirty="0" err="1">
                          <a:solidFill>
                            <a:schemeClr val="bg1"/>
                          </a:solidFill>
                          <a:effectLst/>
                          <a:latin typeface="Times New Roman" panose="02020603050405020304" pitchFamily="18" charset="0"/>
                          <a:cs typeface="Times New Roman" panose="02020603050405020304" pitchFamily="18" charset="0"/>
                        </a:rPr>
                        <a:t>Nhân</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viên</a:t>
                      </a:r>
                      <a:r>
                        <a:rPr lang="en-US" sz="1900" dirty="0">
                          <a:solidFill>
                            <a:schemeClr val="bg1"/>
                          </a:solidFill>
                          <a:effectLst/>
                          <a:latin typeface="Times New Roman" panose="02020603050405020304" pitchFamily="18" charset="0"/>
                          <a:cs typeface="Times New Roman" panose="02020603050405020304" pitchFamily="18" charset="0"/>
                        </a:rPr>
                        <a:t> y </a:t>
                      </a:r>
                      <a:r>
                        <a:rPr lang="en-US" sz="1900" dirty="0" err="1">
                          <a:solidFill>
                            <a:schemeClr val="bg1"/>
                          </a:solidFill>
                          <a:effectLst/>
                          <a:latin typeface="Times New Roman" panose="02020603050405020304" pitchFamily="18" charset="0"/>
                          <a:cs typeface="Times New Roman" panose="02020603050405020304" pitchFamily="18" charset="0"/>
                        </a:rPr>
                        <a:t>tế</a:t>
                      </a:r>
                      <a:endParaRPr lang="en-US" sz="19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206" marR="68206" marT="9473" marB="0" anchor="ctr"/>
                </a:tc>
                <a:tc>
                  <a:txBody>
                    <a:bodyPr/>
                    <a:lstStyle/>
                    <a:p>
                      <a:pPr>
                        <a:lnSpc>
                          <a:spcPct val="107000"/>
                        </a:lnSpc>
                        <a:spcAft>
                          <a:spcPts val="800"/>
                        </a:spcAft>
                      </a:pPr>
                      <a:r>
                        <a:rPr lang="en-US" sz="1900">
                          <a:solidFill>
                            <a:schemeClr val="bg1"/>
                          </a:solidFill>
                          <a:effectLst/>
                          <a:latin typeface="Times New Roman" panose="02020603050405020304" pitchFamily="18" charset="0"/>
                          <a:cs typeface="Times New Roman" panose="02020603050405020304" pitchFamily="18" charset="0"/>
                        </a:rPr>
                        <a:t>Tham gia đào tạo, áp dụng các quy trình, tiêu chuẩn và hướng dẫn cải tiến trong thực hành.</a:t>
                      </a:r>
                      <a:endParaRPr lang="en-US" sz="19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3"/>
                  </a:ext>
                </a:extLst>
              </a:tr>
              <a:tr h="581660">
                <a:tc>
                  <a:txBody>
                    <a:bodyPr/>
                    <a:lstStyle/>
                    <a:p>
                      <a:pPr>
                        <a:lnSpc>
                          <a:spcPct val="107000"/>
                        </a:lnSpc>
                        <a:spcAft>
                          <a:spcPts val="800"/>
                        </a:spcAft>
                      </a:pPr>
                      <a:r>
                        <a:rPr lang="en-US" sz="1900" dirty="0" err="1">
                          <a:solidFill>
                            <a:schemeClr val="bg1"/>
                          </a:solidFill>
                          <a:effectLst/>
                          <a:latin typeface="Times New Roman" panose="02020603050405020304" pitchFamily="18" charset="0"/>
                          <a:cs typeface="Times New Roman" panose="02020603050405020304" pitchFamily="18" charset="0"/>
                        </a:rPr>
                        <a:t>Công</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tác</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xã</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hội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Dịch</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vụ</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khách</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hàng</a:t>
                      </a:r>
                      <a:endParaRPr lang="en-US" sz="19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206" marR="68206" marT="9473" marB="0" anchor="ctr"/>
                </a:tc>
                <a:tc>
                  <a:txBody>
                    <a:bodyPr/>
                    <a:lstStyle/>
                    <a:p>
                      <a:pPr>
                        <a:lnSpc>
                          <a:spcPct val="107000"/>
                        </a:lnSpc>
                        <a:spcAft>
                          <a:spcPts val="800"/>
                        </a:spcAft>
                      </a:pPr>
                      <a:r>
                        <a:rPr lang="en-US" sz="1900" dirty="0">
                          <a:solidFill>
                            <a:schemeClr val="bg1"/>
                          </a:solidFill>
                          <a:effectLst/>
                          <a:latin typeface="Times New Roman" panose="02020603050405020304" pitchFamily="18" charset="0"/>
                          <a:cs typeface="Times New Roman" panose="02020603050405020304" pitchFamily="18" charset="0"/>
                        </a:rPr>
                        <a:t>Thu </a:t>
                      </a:r>
                      <a:r>
                        <a:rPr lang="en-US" sz="1900" dirty="0" err="1">
                          <a:solidFill>
                            <a:schemeClr val="bg1"/>
                          </a:solidFill>
                          <a:effectLst/>
                          <a:latin typeface="Times New Roman" panose="02020603050405020304" pitchFamily="18" charset="0"/>
                          <a:cs typeface="Times New Roman" panose="02020603050405020304" pitchFamily="18" charset="0"/>
                        </a:rPr>
                        <a:t>thập</a:t>
                      </a:r>
                      <a:r>
                        <a:rPr lang="en-US" sz="1900" dirty="0">
                          <a:solidFill>
                            <a:schemeClr val="bg1"/>
                          </a:solidFill>
                          <a:effectLst/>
                          <a:latin typeface="Times New Roman" panose="02020603050405020304" pitchFamily="18" charset="0"/>
                          <a:cs typeface="Times New Roman" panose="02020603050405020304" pitchFamily="18" charset="0"/>
                        </a:rPr>
                        <a:t> ý </a:t>
                      </a:r>
                      <a:r>
                        <a:rPr lang="en-US" sz="1900" dirty="0" err="1">
                          <a:solidFill>
                            <a:schemeClr val="bg1"/>
                          </a:solidFill>
                          <a:effectLst/>
                          <a:latin typeface="Times New Roman" panose="02020603050405020304" pitchFamily="18" charset="0"/>
                          <a:cs typeface="Times New Roman" panose="02020603050405020304" pitchFamily="18" charset="0"/>
                        </a:rPr>
                        <a:t>kiến</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phản</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hồi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từ</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người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bệnh</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và</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hỗ</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trợ</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kết</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nối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người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bệnh</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với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đội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ngũ</a:t>
                      </a:r>
                      <a:r>
                        <a:rPr lang="en-US" sz="1900" dirty="0">
                          <a:solidFill>
                            <a:schemeClr val="bg1"/>
                          </a:solidFill>
                          <a:effectLst/>
                          <a:latin typeface="Times New Roman" panose="02020603050405020304" pitchFamily="18" charset="0"/>
                          <a:cs typeface="Times New Roman" panose="02020603050405020304" pitchFamily="18" charset="0"/>
                        </a:rPr>
                        <a:t> y </a:t>
                      </a:r>
                      <a:r>
                        <a:rPr lang="en-US" sz="1900" dirty="0" err="1">
                          <a:solidFill>
                            <a:schemeClr val="bg1"/>
                          </a:solidFill>
                          <a:effectLst/>
                          <a:latin typeface="Times New Roman" panose="02020603050405020304" pitchFamily="18" charset="0"/>
                          <a:cs typeface="Times New Roman" panose="02020603050405020304" pitchFamily="18" charset="0"/>
                        </a:rPr>
                        <a:t>tế</a:t>
                      </a:r>
                      <a:r>
                        <a:rPr lang="en-US" sz="1900" dirty="0">
                          <a:solidFill>
                            <a:schemeClr val="bg1"/>
                          </a:solidFill>
                          <a:effectLst/>
                          <a:latin typeface="Times New Roman" panose="02020603050405020304" pitchFamily="18" charset="0"/>
                          <a:cs typeface="Times New Roman" panose="02020603050405020304" pitchFamily="18" charset="0"/>
                        </a:rPr>
                        <a:t>.</a:t>
                      </a:r>
                      <a:endParaRPr lang="en-US" sz="19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4"/>
                  </a:ext>
                </a:extLst>
              </a:tr>
              <a:tr h="639445">
                <a:tc>
                  <a:txBody>
                    <a:bodyPr/>
                    <a:lstStyle/>
                    <a:p>
                      <a:pPr>
                        <a:lnSpc>
                          <a:spcPct val="107000"/>
                        </a:lnSpc>
                        <a:spcAft>
                          <a:spcPts val="800"/>
                        </a:spcAft>
                      </a:pPr>
                      <a:r>
                        <a:rPr lang="en-US" sz="1900" dirty="0" err="1">
                          <a:solidFill>
                            <a:schemeClr val="bg1"/>
                          </a:solidFill>
                          <a:effectLst/>
                          <a:latin typeface="Times New Roman" panose="02020603050405020304" pitchFamily="18" charset="0"/>
                          <a:cs typeface="Times New Roman" panose="02020603050405020304" pitchFamily="18" charset="0"/>
                        </a:rPr>
                        <a:t>Điều</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dưỡng</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trưởng</a:t>
                      </a:r>
                      <a:r>
                        <a:rPr lang="en-US" sz="1900" dirty="0">
                          <a:solidFill>
                            <a:schemeClr val="bg1"/>
                          </a:solidFill>
                          <a:effectLst/>
                          <a:latin typeface="Times New Roman" panose="02020603050405020304" pitchFamily="18" charset="0"/>
                          <a:cs typeface="Times New Roman" panose="02020603050405020304" pitchFamily="18" charset="0"/>
                        </a:rPr>
                        <a:t> / </a:t>
                      </a:r>
                      <a:r>
                        <a:rPr lang="en-US" sz="1900" dirty="0" err="1">
                          <a:solidFill>
                            <a:schemeClr val="bg1"/>
                          </a:solidFill>
                          <a:effectLst/>
                          <a:latin typeface="Times New Roman" panose="02020603050405020304" pitchFamily="18" charset="0"/>
                          <a:cs typeface="Times New Roman" panose="02020603050405020304" pitchFamily="18" charset="0"/>
                        </a:rPr>
                        <a:t>Kỹ</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thuật</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viên</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t</a:t>
                      </a:r>
                      <a:r>
                        <a:rPr lang="en-US" sz="1900" dirty="0" err="1">
                          <a:solidFill>
                            <a:schemeClr val="bg1"/>
                          </a:solidFill>
                          <a:effectLst/>
                          <a:latin typeface="Times New Roman" panose="02020603050405020304" pitchFamily="18" charset="0"/>
                          <a:cs typeface="Times New Roman" panose="02020603050405020304" pitchFamily="18" charset="0"/>
                        </a:rPr>
                        <a:t>rưởng</a:t>
                      </a:r>
                      <a:endParaRPr lang="en-US" sz="19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206" marR="68206" marT="9473" marB="0" anchor="ctr"/>
                </a:tc>
                <a:tc>
                  <a:txBody>
                    <a:bodyPr/>
                    <a:lstStyle/>
                    <a:p>
                      <a:pPr>
                        <a:lnSpc>
                          <a:spcPct val="107000"/>
                        </a:lnSpc>
                        <a:spcAft>
                          <a:spcPts val="800"/>
                        </a:spcAft>
                      </a:pPr>
                      <a:r>
                        <a:rPr lang="en-US" sz="1900">
                          <a:solidFill>
                            <a:schemeClr val="bg1"/>
                          </a:solidFill>
                          <a:effectLst/>
                          <a:latin typeface="Times New Roman" panose="02020603050405020304" pitchFamily="18" charset="0"/>
                          <a:cs typeface="Times New Roman" panose="02020603050405020304" pitchFamily="18" charset="0"/>
                        </a:rPr>
                        <a:t>Tổ chức đào tạo, hướng dẫn kỹ năng giao tiếp (ví dụ SBAR) và chuẩn hóa thực hành tại khoa/phòng.</a:t>
                      </a:r>
                      <a:endParaRPr lang="en-US" sz="19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5"/>
                  </a:ext>
                </a:extLst>
              </a:tr>
              <a:tr h="582295">
                <a:tc>
                  <a:txBody>
                    <a:bodyPr/>
                    <a:lstStyle/>
                    <a:p>
                      <a:pPr>
                        <a:lnSpc>
                          <a:spcPct val="107000"/>
                        </a:lnSpc>
                        <a:spcAft>
                          <a:spcPts val="800"/>
                        </a:spcAft>
                      </a:pPr>
                      <a:r>
                        <a:rPr lang="en-US" sz="1900" dirty="0" err="1">
                          <a:solidFill>
                            <a:schemeClr val="bg1"/>
                          </a:solidFill>
                          <a:effectLst/>
                          <a:latin typeface="Times New Roman" panose="02020603050405020304" pitchFamily="18" charset="0"/>
                          <a:cs typeface="Times New Roman" panose="02020603050405020304" pitchFamily="18" charset="0"/>
                        </a:rPr>
                        <a:t>Phòng</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Công</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nghệ</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Ứng</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dụng</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và</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Quản</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trị</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Số</a:t>
                      </a:r>
                      <a:endParaRPr lang="en-US" sz="19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206" marR="68206" marT="9473" marB="0" anchor="ctr"/>
                </a:tc>
                <a:tc>
                  <a:txBody>
                    <a:bodyPr/>
                    <a:lstStyle/>
                    <a:p>
                      <a:pPr>
                        <a:lnSpc>
                          <a:spcPct val="107000"/>
                        </a:lnSpc>
                        <a:spcAft>
                          <a:spcPts val="800"/>
                        </a:spcAft>
                      </a:pPr>
                      <a:r>
                        <a:rPr lang="en-US" sz="1900">
                          <a:solidFill>
                            <a:schemeClr val="bg1"/>
                          </a:solidFill>
                          <a:effectLst/>
                          <a:latin typeface="Times New Roman" panose="02020603050405020304" pitchFamily="18" charset="0"/>
                          <a:cs typeface="Times New Roman" panose="02020603050405020304" pitchFamily="18" charset="0"/>
                        </a:rPr>
                        <a:t>Triển khai hệ thống: khảo sát, QR code, tổng hợp và phân tích dữ liệu phục vụ cải tiến.</a:t>
                      </a:r>
                      <a:endParaRPr lang="en-US" sz="19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6"/>
                  </a:ext>
                </a:extLst>
              </a:tr>
              <a:tr h="582295">
                <a:tc>
                  <a:txBody>
                    <a:bodyPr/>
                    <a:lstStyle/>
                    <a:p>
                      <a:pPr>
                        <a:lnSpc>
                          <a:spcPct val="107000"/>
                        </a:lnSpc>
                        <a:spcAft>
                          <a:spcPts val="800"/>
                        </a:spcAft>
                      </a:pPr>
                      <a:r>
                        <a:rPr lang="en-US" sz="1900" dirty="0" err="1">
                          <a:solidFill>
                            <a:schemeClr val="bg1"/>
                          </a:solidFill>
                          <a:effectLst/>
                          <a:latin typeface="Times New Roman" panose="02020603050405020304" pitchFamily="18" charset="0"/>
                          <a:cs typeface="Times New Roman" panose="02020603050405020304" pitchFamily="18" charset="0"/>
                        </a:rPr>
                        <a:t>Dịch</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vụ</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khách</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hàng</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và</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các</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khoa</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liên</a:t>
                      </a:r>
                      <a:r>
                        <a:rPr lang="en-US" sz="1900" baseline="0" dirty="0">
                          <a:solidFill>
                            <a:schemeClr val="bg1"/>
                          </a:solidFill>
                          <a:effectLst/>
                          <a:latin typeface="Times New Roman" panose="02020603050405020304" pitchFamily="18" charset="0"/>
                          <a:cs typeface="Times New Roman" panose="02020603050405020304" pitchFamily="18" charset="0"/>
                        </a:rPr>
                        <a:t> </a:t>
                      </a:r>
                      <a:r>
                        <a:rPr lang="en-US" sz="1900" baseline="0" dirty="0" err="1">
                          <a:solidFill>
                            <a:schemeClr val="bg1"/>
                          </a:solidFill>
                          <a:effectLst/>
                          <a:latin typeface="Times New Roman" panose="02020603050405020304" pitchFamily="18" charset="0"/>
                          <a:cs typeface="Times New Roman" panose="02020603050405020304" pitchFamily="18" charset="0"/>
                        </a:rPr>
                        <a:t>quan</a:t>
                      </a:r>
                      <a:endParaRPr lang="en-US" sz="19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206" marR="68206" marT="9473" marB="0" anchor="ctr"/>
                </a:tc>
                <a:tc>
                  <a:txBody>
                    <a:bodyPr/>
                    <a:lstStyle/>
                    <a:p>
                      <a:pPr>
                        <a:lnSpc>
                          <a:spcPct val="107000"/>
                        </a:lnSpc>
                        <a:spcAft>
                          <a:spcPts val="800"/>
                        </a:spcAft>
                      </a:pPr>
                      <a:r>
                        <a:rPr lang="en-US" sz="1900">
                          <a:solidFill>
                            <a:schemeClr val="bg1"/>
                          </a:solidFill>
                          <a:effectLst/>
                          <a:latin typeface="Times New Roman" panose="02020603050405020304" pitchFamily="18" charset="0"/>
                          <a:cs typeface="Times New Roman" panose="02020603050405020304" pitchFamily="18" charset="0"/>
                        </a:rPr>
                        <a:t>Hỗ trợ giao tiếp toàn viện, giải đáp thắc mắc và hướng dẫn người bệnh.</a:t>
                      </a:r>
                      <a:endParaRPr lang="en-US" sz="19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7"/>
                  </a:ext>
                </a:extLst>
              </a:tr>
              <a:tr h="523875">
                <a:tc>
                  <a:txBody>
                    <a:bodyPr/>
                    <a:lstStyle/>
                    <a:p>
                      <a:pPr>
                        <a:lnSpc>
                          <a:spcPct val="107000"/>
                        </a:lnSpc>
                        <a:spcAft>
                          <a:spcPts val="800"/>
                        </a:spcAft>
                      </a:pPr>
                      <a:r>
                        <a:rPr lang="en-US" sz="1900">
                          <a:solidFill>
                            <a:schemeClr val="bg1"/>
                          </a:solidFill>
                          <a:effectLst/>
                          <a:latin typeface="Times New Roman" panose="02020603050405020304" pitchFamily="18" charset="0"/>
                          <a:cs typeface="Times New Roman" panose="02020603050405020304" pitchFamily="18" charset="0"/>
                        </a:rPr>
                        <a:t>Người bệnh</a:t>
                      </a:r>
                      <a:endParaRPr lang="en-US" sz="19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206" marR="68206" marT="9473" marB="0" anchor="ctr"/>
                </a:tc>
                <a:tc>
                  <a:txBody>
                    <a:bodyPr/>
                    <a:lstStyle/>
                    <a:p>
                      <a:pPr>
                        <a:lnSpc>
                          <a:spcPct val="107000"/>
                        </a:lnSpc>
                        <a:spcAft>
                          <a:spcPts val="800"/>
                        </a:spcAft>
                      </a:pPr>
                      <a:r>
                        <a:rPr lang="en-US" sz="1900" dirty="0" err="1">
                          <a:solidFill>
                            <a:schemeClr val="bg1"/>
                          </a:solidFill>
                          <a:effectLst/>
                          <a:latin typeface="Times New Roman" panose="02020603050405020304" pitchFamily="18" charset="0"/>
                          <a:cs typeface="Times New Roman" panose="02020603050405020304" pitchFamily="18" charset="0"/>
                        </a:rPr>
                        <a:t>Tham</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gia</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khảo</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sát</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cung</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cấp</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phản</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hồi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để</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làm</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cơ</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sở</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cải</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tiến</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chất</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lượng</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dịch</a:t>
                      </a:r>
                      <a:r>
                        <a:rPr lang="en-US" sz="1900" dirty="0">
                          <a:solidFill>
                            <a:schemeClr val="bg1"/>
                          </a:solidFill>
                          <a:effectLst/>
                          <a:latin typeface="Times New Roman" panose="02020603050405020304" pitchFamily="18" charset="0"/>
                          <a:cs typeface="Times New Roman" panose="02020603050405020304" pitchFamily="18" charset="0"/>
                        </a:rPr>
                        <a:t> </a:t>
                      </a:r>
                      <a:r>
                        <a:rPr lang="en-US" sz="1900" dirty="0" err="1">
                          <a:solidFill>
                            <a:schemeClr val="bg1"/>
                          </a:solidFill>
                          <a:effectLst/>
                          <a:latin typeface="Times New Roman" panose="02020603050405020304" pitchFamily="18" charset="0"/>
                          <a:cs typeface="Times New Roman" panose="02020603050405020304" pitchFamily="18" charset="0"/>
                        </a:rPr>
                        <a:t>vụ</a:t>
                      </a:r>
                      <a:r>
                        <a:rPr lang="en-US" sz="1900" dirty="0">
                          <a:solidFill>
                            <a:schemeClr val="bg1"/>
                          </a:solidFill>
                          <a:effectLst/>
                          <a:latin typeface="Times New Roman" panose="02020603050405020304" pitchFamily="18" charset="0"/>
                          <a:cs typeface="Times New Roman" panose="02020603050405020304" pitchFamily="18" charset="0"/>
                        </a:rPr>
                        <a:t>.</a:t>
                      </a:r>
                      <a:endParaRPr lang="en-US" sz="19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6360614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F0F99726-8A69-30A2-7FB5-1007735318B6}"/>
              </a:ext>
            </a:extLst>
          </p:cNvPr>
          <p:cNvSpPr>
            <a:spLocks noGrp="1"/>
          </p:cNvSpPr>
          <p:nvPr>
            <p:ph type="sldNum" sz="quarter" idx="12"/>
          </p:nvPr>
        </p:nvSpPr>
        <p:spPr/>
        <p:txBody>
          <a:bodyPr/>
          <a:lstStyle/>
          <a:p>
            <a:fld id="{08FF37E2-84FC-49F1-8E32-F83BCF3E5694}" type="slidenum">
              <a:rPr lang="en-US" smtClean="0"/>
              <a:t>16</a:t>
            </a:fld>
            <a:endParaRPr lang="en-US"/>
          </a:p>
        </p:txBody>
      </p:sp>
      <p:sp>
        <p:nvSpPr>
          <p:cNvPr id="32" name="TextBox 31">
            <a:extLst>
              <a:ext uri="{FF2B5EF4-FFF2-40B4-BE49-F238E27FC236}">
                <a16:creationId xmlns="" xmlns:a16="http://schemas.microsoft.com/office/drawing/2014/main" id="{95EF5FCC-16E3-DA5C-D675-25649CA9BE56}"/>
              </a:ext>
            </a:extLst>
          </p:cNvPr>
          <p:cNvSpPr txBox="1"/>
          <p:nvPr/>
        </p:nvSpPr>
        <p:spPr>
          <a:xfrm>
            <a:off x="3046828" y="469482"/>
            <a:ext cx="6098344" cy="584775"/>
          </a:xfrm>
          <a:prstGeom prst="rect">
            <a:avLst/>
          </a:prstGeom>
          <a:noFill/>
        </p:spPr>
        <p:txBody>
          <a:bodyPr wrap="square">
            <a:spAutoFit/>
          </a:bodyPr>
          <a:lstStyle/>
          <a:p>
            <a:r>
              <a:rPr lang="en-US" sz="3200" b="1">
                <a:latin typeface="Times New Roman" panose="02020603050405020304" pitchFamily="18" charset="0"/>
                <a:cs typeface="Times New Roman" panose="02020603050405020304" pitchFamily="18" charset="0"/>
              </a:rPr>
              <a:t>Phạm vi tác động</a:t>
            </a:r>
          </a:p>
        </p:txBody>
      </p:sp>
      <p:sp>
        <p:nvSpPr>
          <p:cNvPr id="2" name="Rectangle 1">
            <a:extLst>
              <a:ext uri="{FF2B5EF4-FFF2-40B4-BE49-F238E27FC236}">
                <a16:creationId xmlns="" xmlns:a16="http://schemas.microsoft.com/office/drawing/2014/main" id="{59073893-83B0-5709-4C6E-9F5B47621259}"/>
              </a:ext>
            </a:extLst>
          </p:cNvPr>
          <p:cNvSpPr/>
          <p:nvPr/>
        </p:nvSpPr>
        <p:spPr>
          <a:xfrm>
            <a:off x="4037428" y="1574697"/>
            <a:ext cx="4670474" cy="584775"/>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b="1">
                <a:latin typeface="Times New Roman" panose="02020603050405020304" pitchFamily="18" charset="0"/>
                <a:cs typeface="Times New Roman" panose="02020603050405020304" pitchFamily="18" charset="0"/>
              </a:rPr>
              <a:t>NHÓM ĐỐI TƯỢNG ẢNH HƯỞNG</a:t>
            </a:r>
          </a:p>
        </p:txBody>
      </p:sp>
      <p:grpSp>
        <p:nvGrpSpPr>
          <p:cNvPr id="12" name="Group 11">
            <a:extLst>
              <a:ext uri="{FF2B5EF4-FFF2-40B4-BE49-F238E27FC236}">
                <a16:creationId xmlns="" xmlns:a16="http://schemas.microsoft.com/office/drawing/2014/main" id="{300FAEE3-3781-0B2F-FEC8-EDFEDBB1CDB3}"/>
              </a:ext>
            </a:extLst>
          </p:cNvPr>
          <p:cNvGrpSpPr/>
          <p:nvPr/>
        </p:nvGrpSpPr>
        <p:grpSpPr>
          <a:xfrm>
            <a:off x="2630659" y="2159472"/>
            <a:ext cx="7666892" cy="1300242"/>
            <a:chOff x="3460652" y="2159472"/>
            <a:chExt cx="5684520" cy="1269528"/>
          </a:xfrm>
        </p:grpSpPr>
        <p:cxnSp>
          <p:nvCxnSpPr>
            <p:cNvPr id="5" name="Straight Arrow Connector 4">
              <a:extLst>
                <a:ext uri="{FF2B5EF4-FFF2-40B4-BE49-F238E27FC236}">
                  <a16:creationId xmlns="" xmlns:a16="http://schemas.microsoft.com/office/drawing/2014/main" id="{9268549D-CF51-F6CF-F41D-1EFA601E1CC4}"/>
                </a:ext>
              </a:extLst>
            </p:cNvPr>
            <p:cNvCxnSpPr>
              <a:cxnSpLocks/>
              <a:stCxn id="2" idx="2"/>
            </p:cNvCxnSpPr>
            <p:nvPr/>
          </p:nvCxnSpPr>
          <p:spPr>
            <a:xfrm>
              <a:off x="6372665" y="2159472"/>
              <a:ext cx="0" cy="126952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7" name="Straight Connector 6">
              <a:extLst>
                <a:ext uri="{FF2B5EF4-FFF2-40B4-BE49-F238E27FC236}">
                  <a16:creationId xmlns="" xmlns:a16="http://schemas.microsoft.com/office/drawing/2014/main" id="{3713002A-FD89-F357-2C42-D50453E32206}"/>
                </a:ext>
              </a:extLst>
            </p:cNvPr>
            <p:cNvCxnSpPr/>
            <p:nvPr/>
          </p:nvCxnSpPr>
          <p:spPr>
            <a:xfrm>
              <a:off x="3460652" y="2658794"/>
              <a:ext cx="5684520" cy="0"/>
            </a:xfrm>
            <a:prstGeom prst="line">
              <a:avLst/>
            </a:prstGeom>
          </p:spPr>
          <p:style>
            <a:lnRef idx="3">
              <a:schemeClr val="dk1"/>
            </a:lnRef>
            <a:fillRef idx="0">
              <a:schemeClr val="dk1"/>
            </a:fillRef>
            <a:effectRef idx="2">
              <a:schemeClr val="dk1"/>
            </a:effectRef>
            <a:fontRef idx="minor">
              <a:schemeClr val="tx1"/>
            </a:fontRef>
          </p:style>
        </p:cxnSp>
        <p:cxnSp>
          <p:nvCxnSpPr>
            <p:cNvPr id="9" name="Straight Arrow Connector 8">
              <a:extLst>
                <a:ext uri="{FF2B5EF4-FFF2-40B4-BE49-F238E27FC236}">
                  <a16:creationId xmlns="" xmlns:a16="http://schemas.microsoft.com/office/drawing/2014/main" id="{292C78CC-FE4B-CAE0-08AC-BC93696F831B}"/>
                </a:ext>
              </a:extLst>
            </p:cNvPr>
            <p:cNvCxnSpPr/>
            <p:nvPr/>
          </p:nvCxnSpPr>
          <p:spPr>
            <a:xfrm>
              <a:off x="3460652" y="2672862"/>
              <a:ext cx="0" cy="75613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a:extLst>
                <a:ext uri="{FF2B5EF4-FFF2-40B4-BE49-F238E27FC236}">
                  <a16:creationId xmlns="" xmlns:a16="http://schemas.microsoft.com/office/drawing/2014/main" id="{1F60196E-D8ED-D3C7-0429-A9227D6B3C09}"/>
                </a:ext>
              </a:extLst>
            </p:cNvPr>
            <p:cNvCxnSpPr/>
            <p:nvPr/>
          </p:nvCxnSpPr>
          <p:spPr>
            <a:xfrm>
              <a:off x="9145172" y="2658794"/>
              <a:ext cx="0" cy="77020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grpSp>
      <p:sp>
        <p:nvSpPr>
          <p:cNvPr id="13" name="Rectangle 12">
            <a:extLst>
              <a:ext uri="{FF2B5EF4-FFF2-40B4-BE49-F238E27FC236}">
                <a16:creationId xmlns="" xmlns:a16="http://schemas.microsoft.com/office/drawing/2014/main" id="{0E062D06-5145-4705-3E9D-B2102D5AEF85}"/>
              </a:ext>
            </a:extLst>
          </p:cNvPr>
          <p:cNvSpPr/>
          <p:nvPr/>
        </p:nvSpPr>
        <p:spPr>
          <a:xfrm>
            <a:off x="1364567" y="3474121"/>
            <a:ext cx="2532183" cy="3025153"/>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200">
                <a:latin typeface="Times New Roman" panose="02020603050405020304" pitchFamily="18" charset="0"/>
                <a:cs typeface="Times New Roman" panose="02020603050405020304" pitchFamily="18" charset="0"/>
              </a:rPr>
              <a:t>Đối với bệnh viện:</a:t>
            </a:r>
          </a:p>
          <a:p>
            <a:pPr marL="285750" indent="-285750" algn="ctr">
              <a:buFontTx/>
              <a:buChar char="-"/>
            </a:pPr>
            <a:r>
              <a:rPr lang="en-US" sz="2200">
                <a:latin typeface="Times New Roman" panose="02020603050405020304" pitchFamily="18" charset="0"/>
                <a:cs typeface="Times New Roman" panose="02020603050405020304" pitchFamily="18" charset="0"/>
              </a:rPr>
              <a:t>Nâng cao uy tín, hình ảnh và niềm tin cộng đồng.</a:t>
            </a:r>
          </a:p>
          <a:p>
            <a:pPr marL="285750" indent="-285750" algn="ctr">
              <a:buFontTx/>
              <a:buChar char="-"/>
            </a:pPr>
            <a:r>
              <a:rPr lang="en-US" sz="2200">
                <a:latin typeface="Times New Roman" panose="02020603050405020304" pitchFamily="18" charset="0"/>
                <a:cs typeface="Times New Roman" panose="02020603050405020304" pitchFamily="18" charset="0"/>
              </a:rPr>
              <a:t>Gia tăng số lượng người bệnh đến khám chữa bệnh.</a:t>
            </a:r>
          </a:p>
        </p:txBody>
      </p:sp>
      <p:sp>
        <p:nvSpPr>
          <p:cNvPr id="15" name="Rectangle 14">
            <a:extLst>
              <a:ext uri="{FF2B5EF4-FFF2-40B4-BE49-F238E27FC236}">
                <a16:creationId xmlns="" xmlns:a16="http://schemas.microsoft.com/office/drawing/2014/main" id="{09BD0AC5-ED63-A967-F064-99AF125258E5}"/>
              </a:ext>
            </a:extLst>
          </p:cNvPr>
          <p:cNvSpPr/>
          <p:nvPr/>
        </p:nvSpPr>
        <p:spPr>
          <a:xfrm>
            <a:off x="4987002" y="3459713"/>
            <a:ext cx="3137094" cy="2928799"/>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sz="2200">
                <a:latin typeface="Times New Roman" panose="02020603050405020304" pitchFamily="18" charset="0"/>
                <a:cs typeface="Times New Roman" panose="02020603050405020304" pitchFamily="18" charset="0"/>
              </a:rPr>
              <a:t>Đối với người bệnh:</a:t>
            </a:r>
          </a:p>
          <a:p>
            <a:pPr marL="285750" indent="-285750" algn="ctr">
              <a:buFontTx/>
              <a:buChar char="-"/>
            </a:pPr>
            <a:r>
              <a:rPr lang="vi-VN" sz="2200">
                <a:latin typeface="Times New Roman" panose="02020603050405020304" pitchFamily="18" charset="0"/>
                <a:cs typeface="Times New Roman" panose="02020603050405020304" pitchFamily="18" charset="0"/>
              </a:rPr>
              <a:t>Cải thiện trải nghiệm toàn diện, tăng tính minh bạch và giao tiếp hiệu quả.</a:t>
            </a:r>
            <a:endParaRPr lang="en-US" sz="2200">
              <a:latin typeface="Times New Roman" panose="02020603050405020304" pitchFamily="18" charset="0"/>
              <a:cs typeface="Times New Roman" panose="02020603050405020304" pitchFamily="18" charset="0"/>
            </a:endParaRPr>
          </a:p>
          <a:p>
            <a:pPr marL="285750" indent="-285750" algn="ctr">
              <a:buFontTx/>
              <a:buChar char="-"/>
            </a:pPr>
            <a:r>
              <a:rPr lang="vi-VN" sz="2200">
                <a:latin typeface="Times New Roman" panose="02020603050405020304" pitchFamily="18" charset="0"/>
                <a:cs typeface="Times New Roman" panose="02020603050405020304" pitchFamily="18" charset="0"/>
              </a:rPr>
              <a:t>Tăng sự tin tưởng, tuân thủ điều trị và sự hài lòng</a:t>
            </a:r>
            <a:r>
              <a:rPr lang="vi-VN">
                <a:latin typeface="Times New Roman" panose="02020603050405020304" pitchFamily="18" charset="0"/>
                <a:cs typeface="Times New Roman" panose="02020603050405020304" pitchFamily="18" charset="0"/>
              </a:rPr>
              <a:t>.</a:t>
            </a:r>
            <a:endParaRPr lang="en-US">
              <a:latin typeface="Times New Roman" panose="02020603050405020304" pitchFamily="18" charset="0"/>
              <a:cs typeface="Times New Roman" panose="02020603050405020304" pitchFamily="18" charset="0"/>
            </a:endParaRPr>
          </a:p>
        </p:txBody>
      </p:sp>
      <p:sp>
        <p:nvSpPr>
          <p:cNvPr id="16" name="Rectangle 15">
            <a:extLst>
              <a:ext uri="{FF2B5EF4-FFF2-40B4-BE49-F238E27FC236}">
                <a16:creationId xmlns="" xmlns:a16="http://schemas.microsoft.com/office/drawing/2014/main" id="{73C5F944-1CA5-46A5-6516-4E3B8528A784}"/>
              </a:ext>
            </a:extLst>
          </p:cNvPr>
          <p:cNvSpPr/>
          <p:nvPr/>
        </p:nvSpPr>
        <p:spPr>
          <a:xfrm>
            <a:off x="8890780" y="3474120"/>
            <a:ext cx="2841671" cy="3025149"/>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vi-VN" sz="2000">
                <a:latin typeface="Times New Roman" panose="02020603050405020304" pitchFamily="18" charset="0"/>
                <a:cs typeface="Times New Roman" panose="02020603050405020304" pitchFamily="18" charset="0"/>
              </a:rPr>
              <a:t>Đối với Nhân viên y tế:</a:t>
            </a:r>
          </a:p>
          <a:p>
            <a:pPr marL="285750" indent="-285750" algn="ctr">
              <a:buFontTx/>
              <a:buChar char="-"/>
            </a:pPr>
            <a:r>
              <a:rPr lang="vi-VN" sz="2000">
                <a:latin typeface="Times New Roman" panose="02020603050405020304" pitchFamily="18" charset="0"/>
                <a:cs typeface="Times New Roman" panose="02020603050405020304" pitchFamily="18" charset="0"/>
              </a:rPr>
              <a:t>Nâng cao kỹ năng giao tiếp, tư vấn người bệnh.</a:t>
            </a:r>
          </a:p>
          <a:p>
            <a:pPr marL="285750" indent="-285750" algn="ctr">
              <a:buFontTx/>
              <a:buChar char="-"/>
            </a:pPr>
            <a:r>
              <a:rPr lang="vi-VN" sz="2000">
                <a:latin typeface="Times New Roman" panose="02020603050405020304" pitchFamily="18" charset="0"/>
                <a:cs typeface="Times New Roman" panose="02020603050405020304" pitchFamily="18" charset="0"/>
              </a:rPr>
              <a:t>Tăng mức độ hài lòng, giảm căng thẳng và cải thiện hợp tác nhóm.</a:t>
            </a:r>
            <a:endParaRPr 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0602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9A1602A-5306-E101-7D9D-9F1D387A75B2}"/>
              </a:ext>
            </a:extLst>
          </p:cNvPr>
          <p:cNvSpPr>
            <a:spLocks noGrp="1"/>
          </p:cNvSpPr>
          <p:nvPr>
            <p:ph type="title"/>
          </p:nvPr>
        </p:nvSpPr>
        <p:spPr>
          <a:xfrm>
            <a:off x="3094892" y="309488"/>
            <a:ext cx="7877908" cy="600220"/>
          </a:xfrm>
        </p:spPr>
        <p:txBody>
          <a:bodyPr/>
          <a:lstStyle/>
          <a:p>
            <a:r>
              <a:rPr lang="en-US" b="1">
                <a:latin typeface="Times New Roman" panose="02020603050405020304" pitchFamily="18" charset="0"/>
                <a:cs typeface="Times New Roman" panose="02020603050405020304" pitchFamily="18" charset="0"/>
              </a:rPr>
              <a:t>Các giải pháp can thiệp</a:t>
            </a:r>
          </a:p>
        </p:txBody>
      </p:sp>
      <p:sp>
        <p:nvSpPr>
          <p:cNvPr id="3" name="Content Placeholder 2">
            <a:extLst>
              <a:ext uri="{FF2B5EF4-FFF2-40B4-BE49-F238E27FC236}">
                <a16:creationId xmlns="" xmlns:a16="http://schemas.microsoft.com/office/drawing/2014/main" id="{7A9BEFEB-E998-DA13-C6FE-1C5878706304}"/>
              </a:ext>
            </a:extLst>
          </p:cNvPr>
          <p:cNvSpPr>
            <a:spLocks noGrp="1"/>
          </p:cNvSpPr>
          <p:nvPr>
            <p:ph idx="1"/>
          </p:nvPr>
        </p:nvSpPr>
        <p:spPr>
          <a:xfrm>
            <a:off x="609600" y="1463040"/>
            <a:ext cx="10363200" cy="5085472"/>
          </a:xfrm>
        </p:spPr>
        <p:txBody>
          <a:bodyPr>
            <a:normAutofit/>
          </a:bodyPr>
          <a:lstStyle/>
          <a:p>
            <a:pPr marL="0" fontAlgn="t">
              <a:lnSpc>
                <a:spcPct val="107000"/>
              </a:lnSpc>
              <a:spcAft>
                <a:spcPts val="800"/>
              </a:spcAft>
              <a:buNone/>
            </a:pPr>
            <a:r>
              <a:rPr lang="en-US" sz="2800" b="0" i="0" u="none" strike="noStrike">
                <a:solidFill>
                  <a:srgbClr val="000000"/>
                </a:solidFill>
                <a:effectLst/>
                <a:latin typeface="Times New Roman" panose="02020603050405020304" pitchFamily="18" charset="0"/>
                <a:cs typeface="Times New Roman" panose="02020603050405020304" pitchFamily="18" charset="0"/>
              </a:rPr>
              <a:t>Khảo sát, đánh giá ban đầu</a:t>
            </a:r>
          </a:p>
          <a:p>
            <a:pPr marL="0" fontAlgn="t">
              <a:lnSpc>
                <a:spcPct val="107000"/>
              </a:lnSpc>
              <a:spcAft>
                <a:spcPts val="800"/>
              </a:spcAft>
              <a:buNone/>
            </a:pPr>
            <a:r>
              <a:rPr lang="en-US" sz="2800" b="0" i="0" u="none" strike="noStrike">
                <a:solidFill>
                  <a:srgbClr val="000000"/>
                </a:solidFill>
                <a:effectLst/>
                <a:latin typeface="Times New Roman" panose="02020603050405020304" pitchFamily="18" charset="0"/>
                <a:cs typeface="Times New Roman" panose="02020603050405020304" pitchFamily="18" charset="0"/>
              </a:rPr>
              <a:t>Xây dựng kế hoạch can thiệp</a:t>
            </a:r>
            <a:endParaRPr lang="en-US" sz="2400" b="0" i="0" u="none" strike="noStrike">
              <a:effectLst/>
              <a:latin typeface="Times New Roman" panose="02020603050405020304" pitchFamily="18" charset="0"/>
              <a:cs typeface="Times New Roman" panose="02020603050405020304" pitchFamily="18" charset="0"/>
            </a:endParaRPr>
          </a:p>
          <a:p>
            <a:pPr marL="0" fontAlgn="t">
              <a:lnSpc>
                <a:spcPct val="107000"/>
              </a:lnSpc>
              <a:spcAft>
                <a:spcPts val="800"/>
              </a:spcAft>
              <a:buNone/>
            </a:pPr>
            <a:r>
              <a:rPr lang="en-US" sz="2800" b="0" i="0" u="none" strike="noStrike">
                <a:solidFill>
                  <a:srgbClr val="000000"/>
                </a:solidFill>
                <a:effectLst/>
                <a:latin typeface="Times New Roman" panose="02020603050405020304" pitchFamily="18" charset="0"/>
                <a:cs typeface="Times New Roman" panose="02020603050405020304" pitchFamily="18" charset="0"/>
              </a:rPr>
              <a:t>Triển khai can thiệp</a:t>
            </a:r>
            <a:endParaRPr lang="en-US" sz="2400" b="0" i="0" u="none" strike="noStrike">
              <a:effectLst/>
              <a:latin typeface="Times New Roman" panose="02020603050405020304" pitchFamily="18" charset="0"/>
              <a:cs typeface="Times New Roman" panose="02020603050405020304" pitchFamily="18" charset="0"/>
            </a:endParaRPr>
          </a:p>
          <a:p>
            <a:pPr marL="0" fontAlgn="t">
              <a:lnSpc>
                <a:spcPct val="107000"/>
              </a:lnSpc>
              <a:spcAft>
                <a:spcPts val="800"/>
              </a:spcAft>
              <a:buNone/>
            </a:pPr>
            <a:r>
              <a:rPr lang="en-US" sz="2800" b="0" i="0" u="none" strike="noStrike">
                <a:solidFill>
                  <a:srgbClr val="000000"/>
                </a:solidFill>
                <a:effectLst/>
                <a:latin typeface="Times New Roman" panose="02020603050405020304" pitchFamily="18" charset="0"/>
                <a:cs typeface="Times New Roman" panose="02020603050405020304" pitchFamily="18" charset="0"/>
              </a:rPr>
              <a:t>Đào tạo nhân viên</a:t>
            </a:r>
            <a:endParaRPr lang="en-US" sz="2400" b="0" i="0" u="none" strike="noStrike">
              <a:effectLst/>
              <a:latin typeface="Times New Roman" panose="02020603050405020304" pitchFamily="18" charset="0"/>
              <a:cs typeface="Times New Roman" panose="02020603050405020304" pitchFamily="18" charset="0"/>
            </a:endParaRPr>
          </a:p>
          <a:p>
            <a:pPr marL="0" fontAlgn="t">
              <a:lnSpc>
                <a:spcPct val="107000"/>
              </a:lnSpc>
              <a:spcAft>
                <a:spcPts val="800"/>
              </a:spcAft>
              <a:buNone/>
            </a:pPr>
            <a:r>
              <a:rPr lang="en-US" sz="2800" b="0" i="0" u="none" strike="noStrike">
                <a:solidFill>
                  <a:srgbClr val="000000"/>
                </a:solidFill>
                <a:effectLst/>
                <a:latin typeface="Times New Roman" panose="02020603050405020304" pitchFamily="18" charset="0"/>
                <a:cs typeface="Times New Roman" panose="02020603050405020304" pitchFamily="18" charset="0"/>
              </a:rPr>
              <a:t>Theo dõi-đánh giá, báo cáo</a:t>
            </a:r>
            <a:endParaRPr lang="en-US" sz="2400" b="0" i="0" u="none" strike="noStrike">
              <a:effectLst/>
              <a:latin typeface="Times New Roman" panose="02020603050405020304" pitchFamily="18" charset="0"/>
              <a:cs typeface="Times New Roman" panose="02020603050405020304" pitchFamily="18" charset="0"/>
            </a:endParaRPr>
          </a:p>
          <a:p>
            <a:endParaRPr lang="en-US"/>
          </a:p>
        </p:txBody>
      </p:sp>
      <p:sp>
        <p:nvSpPr>
          <p:cNvPr id="4" name="Slide Number Placeholder 3">
            <a:extLst>
              <a:ext uri="{FF2B5EF4-FFF2-40B4-BE49-F238E27FC236}">
                <a16:creationId xmlns="" xmlns:a16="http://schemas.microsoft.com/office/drawing/2014/main" id="{F02281F1-C3A8-6928-219D-DE04E08DB1DA}"/>
              </a:ext>
            </a:extLst>
          </p:cNvPr>
          <p:cNvSpPr>
            <a:spLocks noGrp="1"/>
          </p:cNvSpPr>
          <p:nvPr>
            <p:ph type="sldNum" sz="quarter" idx="12"/>
          </p:nvPr>
        </p:nvSpPr>
        <p:spPr/>
        <p:txBody>
          <a:bodyPr/>
          <a:lstStyle/>
          <a:p>
            <a:fld id="{08FF37E2-84FC-49F1-8E32-F83BCF3E5694}" type="slidenum">
              <a:rPr lang="en-US" smtClean="0"/>
              <a:t>17</a:t>
            </a:fld>
            <a:endParaRPr lang="en-US"/>
          </a:p>
        </p:txBody>
      </p:sp>
      <p:pic>
        <p:nvPicPr>
          <p:cNvPr id="8" name="Picture 7">
            <a:extLst>
              <a:ext uri="{FF2B5EF4-FFF2-40B4-BE49-F238E27FC236}">
                <a16:creationId xmlns="" xmlns:a16="http://schemas.microsoft.com/office/drawing/2014/main" id="{8BDABB45-C4EE-D772-AA93-BE96BAB70920}"/>
              </a:ext>
            </a:extLst>
          </p:cNvPr>
          <p:cNvPicPr>
            <a:picLocks noChangeAspect="1"/>
          </p:cNvPicPr>
          <p:nvPr/>
        </p:nvPicPr>
        <p:blipFill>
          <a:blip r:embed="rId2"/>
          <a:stretch>
            <a:fillRect/>
          </a:stretch>
        </p:blipFill>
        <p:spPr>
          <a:xfrm>
            <a:off x="4966210" y="1637057"/>
            <a:ext cx="6616190" cy="2301897"/>
          </a:xfrm>
          <a:prstGeom prst="rect">
            <a:avLst/>
          </a:prstGeom>
        </p:spPr>
      </p:pic>
      <p:pic>
        <p:nvPicPr>
          <p:cNvPr id="10" name="Picture 9">
            <a:extLst>
              <a:ext uri="{FF2B5EF4-FFF2-40B4-BE49-F238E27FC236}">
                <a16:creationId xmlns="" xmlns:a16="http://schemas.microsoft.com/office/drawing/2014/main" id="{421B7269-EE3D-396C-1CE6-9A228FD3650E}"/>
              </a:ext>
            </a:extLst>
          </p:cNvPr>
          <p:cNvPicPr>
            <a:picLocks noChangeAspect="1"/>
          </p:cNvPicPr>
          <p:nvPr/>
        </p:nvPicPr>
        <p:blipFill>
          <a:blip r:embed="rId3"/>
          <a:srcRect b="45464"/>
          <a:stretch>
            <a:fillRect/>
          </a:stretch>
        </p:blipFill>
        <p:spPr>
          <a:xfrm>
            <a:off x="5088130" y="3925417"/>
            <a:ext cx="6372350" cy="1848767"/>
          </a:xfrm>
          <a:prstGeom prst="rect">
            <a:avLst/>
          </a:prstGeom>
        </p:spPr>
      </p:pic>
    </p:spTree>
    <p:extLst>
      <p:ext uri="{BB962C8B-B14F-4D97-AF65-F5344CB8AC3E}">
        <p14:creationId xmlns:p14="http://schemas.microsoft.com/office/powerpoint/2010/main" val="1029242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EC91C0F6-CD3C-CF39-1727-77B9990B6428}"/>
              </a:ext>
            </a:extLst>
          </p:cNvPr>
          <p:cNvSpPr>
            <a:spLocks noGrp="1"/>
          </p:cNvSpPr>
          <p:nvPr>
            <p:ph idx="1"/>
          </p:nvPr>
        </p:nvSpPr>
        <p:spPr>
          <a:xfrm>
            <a:off x="750277" y="1604433"/>
            <a:ext cx="10363200" cy="4852638"/>
          </a:xfrm>
        </p:spPr>
        <p:txBody>
          <a:bodyPr>
            <a:normAutofit/>
          </a:bodyPr>
          <a:lstStyle/>
          <a:p>
            <a:pPr>
              <a:lnSpc>
                <a:spcPct val="170000"/>
              </a:lnSpc>
            </a:pPr>
            <a:r>
              <a:rPr lang="en-US" sz="3200">
                <a:solidFill>
                  <a:schemeClr val="bg1"/>
                </a:solidFill>
                <a:latin typeface="Times New Roman" panose="02020603050405020304" pitchFamily="18" charset="0"/>
                <a:cs typeface="Times New Roman" panose="02020603050405020304" pitchFamily="18" charset="0"/>
              </a:rPr>
              <a:t>M</a:t>
            </a:r>
            <a:r>
              <a:rPr lang="vi-VN" sz="3200">
                <a:solidFill>
                  <a:schemeClr val="bg1"/>
                </a:solidFill>
                <a:latin typeface="Times New Roman" panose="02020603050405020304" pitchFamily="18" charset="0"/>
                <a:cs typeface="Times New Roman" panose="02020603050405020304" pitchFamily="18" charset="0"/>
              </a:rPr>
              <a:t>ỗi đề án mỗi đề án cải tiến chất lượng tối thiểu một chỉ số quy trình và một chỉ số kết quả đầu ra cụ thể</a:t>
            </a:r>
            <a:r>
              <a:rPr lang="en-US" sz="3200">
                <a:solidFill>
                  <a:schemeClr val="bg1"/>
                </a:solidFill>
                <a:latin typeface="Times New Roman" panose="02020603050405020304" pitchFamily="18" charset="0"/>
                <a:cs typeface="Times New Roman" panose="02020603050405020304" pitchFamily="18" charset="0"/>
              </a:rPr>
              <a:t>. Mỗi chỉ số phải được định nghĩa, có công thức tính và mục tiêu cụ thể.</a:t>
            </a:r>
          </a:p>
        </p:txBody>
      </p:sp>
      <p:sp>
        <p:nvSpPr>
          <p:cNvPr id="4" name="Slide Number Placeholder 3">
            <a:extLst>
              <a:ext uri="{FF2B5EF4-FFF2-40B4-BE49-F238E27FC236}">
                <a16:creationId xmlns="" xmlns:a16="http://schemas.microsoft.com/office/drawing/2014/main" id="{B0B481E4-3A4A-8D4F-5474-6FCC2781DF20}"/>
              </a:ext>
            </a:extLst>
          </p:cNvPr>
          <p:cNvSpPr>
            <a:spLocks noGrp="1"/>
          </p:cNvSpPr>
          <p:nvPr>
            <p:ph type="sldNum" sz="quarter" idx="12"/>
          </p:nvPr>
        </p:nvSpPr>
        <p:spPr/>
        <p:txBody>
          <a:bodyPr/>
          <a:lstStyle/>
          <a:p>
            <a:fld id="{08FF37E2-84FC-49F1-8E32-F83BCF3E5694}" type="slidenum">
              <a:rPr lang="en-US" smtClean="0"/>
              <a:t>18</a:t>
            </a:fld>
            <a:endParaRPr lang="en-US"/>
          </a:p>
        </p:txBody>
      </p:sp>
      <p:sp>
        <p:nvSpPr>
          <p:cNvPr id="7" name="Title 1">
            <a:extLst>
              <a:ext uri="{FF2B5EF4-FFF2-40B4-BE49-F238E27FC236}">
                <a16:creationId xmlns="" xmlns:a16="http://schemas.microsoft.com/office/drawing/2014/main" id="{8CCA14F3-3491-E5C8-B5AA-01FAE4AB1C98}"/>
              </a:ext>
            </a:extLst>
          </p:cNvPr>
          <p:cNvSpPr txBox="1">
            <a:spLocks/>
          </p:cNvSpPr>
          <p:nvPr/>
        </p:nvSpPr>
        <p:spPr>
          <a:xfrm>
            <a:off x="3024554" y="154746"/>
            <a:ext cx="7948246" cy="787790"/>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latin typeface="Times New Roman" panose="02020603050405020304" pitchFamily="18" charset="0"/>
                <a:cs typeface="Times New Roman" panose="02020603050405020304" pitchFamily="18" charset="0"/>
              </a:rPr>
              <a:t>Kết quả và chỉ số đánh giá</a:t>
            </a:r>
          </a:p>
        </p:txBody>
      </p:sp>
    </p:spTree>
    <p:extLst>
      <p:ext uri="{BB962C8B-B14F-4D97-AF65-F5344CB8AC3E}">
        <p14:creationId xmlns:p14="http://schemas.microsoft.com/office/powerpoint/2010/main" val="16818297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16ABC88-9979-AC73-2BAA-4FE7B3E1B150}"/>
              </a:ext>
            </a:extLst>
          </p:cNvPr>
          <p:cNvSpPr>
            <a:spLocks noGrp="1"/>
          </p:cNvSpPr>
          <p:nvPr>
            <p:ph type="title"/>
          </p:nvPr>
        </p:nvSpPr>
        <p:spPr>
          <a:xfrm>
            <a:off x="3066757" y="0"/>
            <a:ext cx="7906043" cy="1456267"/>
          </a:xfrm>
        </p:spPr>
        <p:txBody>
          <a:bodyPr/>
          <a:lstStyle/>
          <a:p>
            <a:r>
              <a:rPr lang="vi-VN" b="1"/>
              <a:t>KHÁI NIỆM</a:t>
            </a:r>
            <a:r>
              <a:rPr lang="en-US" b="1"/>
              <a:t> </a:t>
            </a:r>
            <a:r>
              <a:rPr lang="vi-VN" b="1"/>
              <a:t>Chỉ số đo lường chất lượng bệnh viện </a:t>
            </a:r>
            <a:endParaRPr lang="en-US"/>
          </a:p>
        </p:txBody>
      </p:sp>
      <p:sp>
        <p:nvSpPr>
          <p:cNvPr id="4" name="Slide Number Placeholder 3">
            <a:extLst>
              <a:ext uri="{FF2B5EF4-FFF2-40B4-BE49-F238E27FC236}">
                <a16:creationId xmlns="" xmlns:a16="http://schemas.microsoft.com/office/drawing/2014/main" id="{63A7D826-AE60-B72C-97A4-E45119C85EFF}"/>
              </a:ext>
            </a:extLst>
          </p:cNvPr>
          <p:cNvSpPr>
            <a:spLocks noGrp="1"/>
          </p:cNvSpPr>
          <p:nvPr>
            <p:ph type="sldNum" sz="quarter" idx="12"/>
          </p:nvPr>
        </p:nvSpPr>
        <p:spPr/>
        <p:txBody>
          <a:bodyPr/>
          <a:lstStyle/>
          <a:p>
            <a:fld id="{08FF37E2-84FC-49F1-8E32-F83BCF3E5694}" type="slidenum">
              <a:rPr lang="en-US" smtClean="0"/>
              <a:t>19</a:t>
            </a:fld>
            <a:endParaRPr lang="en-US"/>
          </a:p>
        </p:txBody>
      </p:sp>
      <p:sp>
        <p:nvSpPr>
          <p:cNvPr id="6" name="TextBox 5">
            <a:extLst>
              <a:ext uri="{FF2B5EF4-FFF2-40B4-BE49-F238E27FC236}">
                <a16:creationId xmlns="" xmlns:a16="http://schemas.microsoft.com/office/drawing/2014/main" id="{95A0140E-A8A0-B6EE-71F7-E5179EACDC8B}"/>
              </a:ext>
            </a:extLst>
          </p:cNvPr>
          <p:cNvSpPr txBox="1"/>
          <p:nvPr/>
        </p:nvSpPr>
        <p:spPr>
          <a:xfrm>
            <a:off x="743244" y="1551563"/>
            <a:ext cx="5474676" cy="3693319"/>
          </a:xfrm>
          <a:prstGeom prst="rect">
            <a:avLst/>
          </a:prstGeom>
          <a:noFill/>
        </p:spPr>
        <p:txBody>
          <a:bodyPr wrap="square">
            <a:spAutoFit/>
          </a:bodyPr>
          <a:lstStyle/>
          <a:p>
            <a:pPr algn="just">
              <a:spcBef>
                <a:spcPts val="600"/>
              </a:spcBef>
              <a:spcAft>
                <a:spcPts val="600"/>
              </a:spcAft>
            </a:pPr>
            <a:r>
              <a:rPr lang="en-US" sz="2600">
                <a:solidFill>
                  <a:srgbClr val="000000"/>
                </a:solidFill>
                <a:latin typeface="Times New Roman" panose="02020603050405020304" pitchFamily="18" charset="0"/>
                <a:cs typeface="Times New Roman" panose="02020603050405020304" pitchFamily="18" charset="0"/>
              </a:rPr>
              <a:t>Theo Quyết định số 7051/QĐ-BYT ngày 29/11/2016: </a:t>
            </a:r>
            <a:r>
              <a:rPr lang="vi-VN" sz="2600">
                <a:solidFill>
                  <a:srgbClr val="000000"/>
                </a:solidFill>
                <a:latin typeface="Times New Roman" panose="02020603050405020304" pitchFamily="18" charset="0"/>
                <a:cs typeface="Times New Roman" panose="02020603050405020304" pitchFamily="18" charset="0"/>
              </a:rPr>
              <a:t>Chỉ số đo lường chất lượng bệnh viện là 1 công cụ để đo lường các khía cạnh chất lượng dịch vụ khám bệnh, chữa bệnh thể hiện bằng con số, tỷ lệ, tỷ số, tỷ suất... làm cơ sở để thực hiện cải tiến chất lượng dịch vụ khám bệnh, chữa bệnh và so sánh chất lượng dịch vụ giữa các bệnh viện.</a:t>
            </a:r>
            <a:endParaRPr lang="en-US" sz="2600">
              <a:solidFill>
                <a:srgbClr val="000000"/>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 xmlns:a16="http://schemas.microsoft.com/office/drawing/2014/main" id="{E3CA6307-465A-60FD-1FB9-218632B5A6DA}"/>
              </a:ext>
            </a:extLst>
          </p:cNvPr>
          <p:cNvPicPr>
            <a:picLocks noChangeAspect="1"/>
          </p:cNvPicPr>
          <p:nvPr/>
        </p:nvPicPr>
        <p:blipFill>
          <a:blip r:embed="rId2"/>
          <a:stretch>
            <a:fillRect/>
          </a:stretch>
        </p:blipFill>
        <p:spPr>
          <a:xfrm>
            <a:off x="6625883" y="1262413"/>
            <a:ext cx="5115639" cy="5458587"/>
          </a:xfrm>
          <a:prstGeom prst="rect">
            <a:avLst/>
          </a:prstGeom>
        </p:spPr>
      </p:pic>
      <p:pic>
        <p:nvPicPr>
          <p:cNvPr id="9" name="Picture 2" descr="Image result for kpi">
            <a:extLst>
              <a:ext uri="{FF2B5EF4-FFF2-40B4-BE49-F238E27FC236}">
                <a16:creationId xmlns="" xmlns:a16="http://schemas.microsoft.com/office/drawing/2014/main" id="{A42778FC-F8DD-BB30-4B80-39931D88543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4" y="5268122"/>
            <a:ext cx="2309446" cy="1539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7855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17B4FD7-518E-F5CC-CA99-8D7604306A2A}"/>
              </a:ext>
            </a:extLst>
          </p:cNvPr>
          <p:cNvSpPr>
            <a:spLocks noGrp="1"/>
          </p:cNvSpPr>
          <p:nvPr>
            <p:ph type="title"/>
          </p:nvPr>
        </p:nvSpPr>
        <p:spPr>
          <a:xfrm>
            <a:off x="3015175" y="42203"/>
            <a:ext cx="8745416" cy="1180718"/>
          </a:xfrm>
        </p:spPr>
        <p:txBody>
          <a:bodyPr/>
          <a:lstStyle/>
          <a:p>
            <a:r>
              <a:rPr lang="en-US" b="1">
                <a:latin typeface="Times New Roman" panose="02020603050405020304" pitchFamily="18" charset="0"/>
                <a:cs typeface="Times New Roman" panose="02020603050405020304" pitchFamily="18" charset="0"/>
              </a:rPr>
              <a:t>Căn cứ pháp lý của </a:t>
            </a:r>
            <a:r>
              <a:rPr lang="vi-VN" b="1">
                <a:latin typeface="Times New Roman" panose="02020603050405020304" pitchFamily="18" charset="0"/>
                <a:ea typeface="Times New Roman" panose="02020603050405020304" pitchFamily="18" charset="0"/>
                <a:cs typeface="Times New Roman" panose="02020603050405020304" pitchFamily="18" charset="0"/>
              </a:rPr>
              <a:t>ĐỀ ÁN CẢI TIẾN CHẤT LƯỢNG</a:t>
            </a:r>
            <a:r>
              <a:rPr lang="en-US" b="1">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 xmlns:a16="http://schemas.microsoft.com/office/drawing/2014/main" id="{37B3FB3A-E829-5F2E-6820-0E3936535CB4}"/>
              </a:ext>
            </a:extLst>
          </p:cNvPr>
          <p:cNvSpPr>
            <a:spLocks noGrp="1"/>
          </p:cNvSpPr>
          <p:nvPr>
            <p:ph idx="1"/>
          </p:nvPr>
        </p:nvSpPr>
        <p:spPr>
          <a:xfrm>
            <a:off x="609600" y="2142069"/>
            <a:ext cx="5628806" cy="4106333"/>
          </a:xfrm>
        </p:spPr>
        <p:txBody>
          <a:bodyPr>
            <a:normAutofit fontScale="77500" lnSpcReduction="20000"/>
          </a:bodyPr>
          <a:lstStyle/>
          <a:p>
            <a:pPr marL="0" indent="0" algn="just">
              <a:lnSpc>
                <a:spcPct val="160000"/>
              </a:lnSpc>
              <a:buNone/>
            </a:pPr>
            <a:r>
              <a:rPr lang="en-US" sz="3200">
                <a:solidFill>
                  <a:schemeClr val="bg1"/>
                </a:solidFill>
                <a:latin typeface="Times New Roman" panose="02020603050405020304" pitchFamily="18" charset="0"/>
                <a:cs typeface="Times New Roman" panose="02020603050405020304" pitchFamily="18" charset="0"/>
              </a:rPr>
              <a:t>Theo quy định của Bộ Tiêu chuẩn chất lượng nâng cao đối với bệnh viện bắt luộc phải xây dựng đề cán cải tiến chất lượng hằng năm và x</a:t>
            </a:r>
            <a:r>
              <a:rPr lang="vi-VN" sz="3200">
                <a:solidFill>
                  <a:schemeClr val="bg1"/>
                </a:solidFill>
                <a:latin typeface="Times New Roman" panose="02020603050405020304" pitchFamily="18" charset="0"/>
                <a:cs typeface="Times New Roman" panose="02020603050405020304" pitchFamily="18" charset="0"/>
              </a:rPr>
              <a:t>ác định trong mỗi đề án cải tiến chất lượng </a:t>
            </a:r>
            <a:r>
              <a:rPr lang="vi-VN" sz="3200" b="1">
                <a:solidFill>
                  <a:schemeClr val="bg1"/>
                </a:solidFill>
                <a:latin typeface="Times New Roman" panose="02020603050405020304" pitchFamily="18" charset="0"/>
                <a:cs typeface="Times New Roman" panose="02020603050405020304" pitchFamily="18" charset="0"/>
              </a:rPr>
              <a:t>tối thiểu một mục tiêu, một chỉ số quy trình và một chỉ số kết quả đầu ra cụ thể</a:t>
            </a:r>
            <a:r>
              <a:rPr lang="en-US" sz="3200" b="1">
                <a:solidFill>
                  <a:schemeClr val="bg1"/>
                </a:solidFill>
                <a:latin typeface="Times New Roman" panose="02020603050405020304" pitchFamily="18" charset="0"/>
                <a:cs typeface="Times New Roman" panose="02020603050405020304" pitchFamily="18" charset="0"/>
              </a:rPr>
              <a:t>.</a:t>
            </a:r>
          </a:p>
        </p:txBody>
      </p:sp>
      <p:sp>
        <p:nvSpPr>
          <p:cNvPr id="4" name="Slide Number Placeholder 3">
            <a:extLst>
              <a:ext uri="{FF2B5EF4-FFF2-40B4-BE49-F238E27FC236}">
                <a16:creationId xmlns="" xmlns:a16="http://schemas.microsoft.com/office/drawing/2014/main" id="{5080BC4F-1B98-475A-16C8-3E45B3D1FD30}"/>
              </a:ext>
            </a:extLst>
          </p:cNvPr>
          <p:cNvSpPr>
            <a:spLocks noGrp="1"/>
          </p:cNvSpPr>
          <p:nvPr>
            <p:ph type="sldNum" sz="quarter" idx="12"/>
          </p:nvPr>
        </p:nvSpPr>
        <p:spPr/>
        <p:txBody>
          <a:bodyPr/>
          <a:lstStyle/>
          <a:p>
            <a:fld id="{08FF37E2-84FC-49F1-8E32-F83BCF3E5694}" type="slidenum">
              <a:rPr lang="en-US" smtClean="0"/>
              <a:t>2</a:t>
            </a:fld>
            <a:endParaRPr lang="en-US"/>
          </a:p>
        </p:txBody>
      </p:sp>
      <p:pic>
        <p:nvPicPr>
          <p:cNvPr id="10" name="Picture 9">
            <a:extLst>
              <a:ext uri="{FF2B5EF4-FFF2-40B4-BE49-F238E27FC236}">
                <a16:creationId xmlns="" xmlns:a16="http://schemas.microsoft.com/office/drawing/2014/main" id="{EB1E1F10-3962-3032-21E2-C8492B913753}"/>
              </a:ext>
            </a:extLst>
          </p:cNvPr>
          <p:cNvPicPr>
            <a:picLocks noChangeAspect="1"/>
          </p:cNvPicPr>
          <p:nvPr/>
        </p:nvPicPr>
        <p:blipFill>
          <a:blip r:embed="rId2"/>
          <a:srcRect b="15917"/>
          <a:stretch>
            <a:fillRect/>
          </a:stretch>
        </p:blipFill>
        <p:spPr>
          <a:xfrm>
            <a:off x="6836898" y="929786"/>
            <a:ext cx="4923693" cy="5679612"/>
          </a:xfrm>
          <a:prstGeom prst="rect">
            <a:avLst/>
          </a:prstGeom>
        </p:spPr>
      </p:pic>
    </p:spTree>
    <p:extLst>
      <p:ext uri="{BB962C8B-B14F-4D97-AF65-F5344CB8AC3E}">
        <p14:creationId xmlns:p14="http://schemas.microsoft.com/office/powerpoint/2010/main" val="16936125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9A314885-0E1C-56A4-B501-A174130D601A}"/>
              </a:ext>
            </a:extLst>
          </p:cNvPr>
          <p:cNvSpPr>
            <a:spLocks noGrp="1"/>
          </p:cNvSpPr>
          <p:nvPr>
            <p:ph idx="1"/>
          </p:nvPr>
        </p:nvSpPr>
        <p:spPr>
          <a:xfrm>
            <a:off x="609601" y="1631852"/>
            <a:ext cx="10363200" cy="4900566"/>
          </a:xfrm>
        </p:spPr>
        <p:txBody>
          <a:bodyPr>
            <a:normAutofit fontScale="92500" lnSpcReduction="20000"/>
          </a:bodyPr>
          <a:lstStyle/>
          <a:p>
            <a:pPr marL="514350" indent="-514350" algn="just">
              <a:spcBef>
                <a:spcPts val="600"/>
              </a:spcBef>
              <a:spcAft>
                <a:spcPts val="600"/>
              </a:spcAft>
              <a:buFont typeface="+mj-lt"/>
              <a:buAutoNum type="arabicPeriod"/>
            </a:pPr>
            <a:r>
              <a:rPr lang="en-US" sz="2800">
                <a:solidFill>
                  <a:srgbClr val="000000"/>
                </a:solidFill>
                <a:latin typeface="Times New Roman" panose="02020603050405020304" pitchFamily="18" charset="0"/>
                <a:cs typeface="Times New Roman" panose="02020603050405020304" pitchFamily="18" charset="0"/>
              </a:rPr>
              <a:t>1. </a:t>
            </a:r>
            <a:r>
              <a:rPr lang="vi-VN" sz="2800">
                <a:solidFill>
                  <a:srgbClr val="000000"/>
                </a:solidFill>
                <a:latin typeface="Times New Roman" panose="02020603050405020304" pitchFamily="18" charset="0"/>
                <a:cs typeface="Times New Roman" panose="02020603050405020304" pitchFamily="18" charset="0"/>
              </a:rPr>
              <a:t>Xây dựng chỉ số chất lượng bệnh viện nhằm đo lường được các khía cạnh (dimension) chất lượng quan trọng và phù hợp với đại đa số các bệnh viện.</a:t>
            </a:r>
          </a:p>
          <a:p>
            <a:pPr marL="514350" indent="-514350" algn="just">
              <a:spcBef>
                <a:spcPts val="600"/>
              </a:spcBef>
              <a:spcAft>
                <a:spcPts val="600"/>
              </a:spcAft>
              <a:buFont typeface="+mj-lt"/>
              <a:buAutoNum type="arabicPeriod"/>
            </a:pPr>
            <a:r>
              <a:rPr lang="en-US" sz="2800">
                <a:solidFill>
                  <a:srgbClr val="000000"/>
                </a:solidFill>
                <a:latin typeface="Times New Roman" panose="02020603050405020304" pitchFamily="18" charset="0"/>
                <a:cs typeface="Times New Roman" panose="02020603050405020304" pitchFamily="18" charset="0"/>
              </a:rPr>
              <a:t>2. </a:t>
            </a:r>
            <a:r>
              <a:rPr lang="vi-VN" sz="2800">
                <a:solidFill>
                  <a:srgbClr val="000000"/>
                </a:solidFill>
                <a:latin typeface="Times New Roman" panose="02020603050405020304" pitchFamily="18" charset="0"/>
                <a:cs typeface="Times New Roman" panose="02020603050405020304" pitchFamily="18" charset="0"/>
              </a:rPr>
              <a:t>Chỉ số chất lượng bệnh viện đo lường các thành tố (element): cấu trúc (đầu vào), quá trình, kết quả đầu ra của dịch vụ khám chữa bệnh.</a:t>
            </a:r>
          </a:p>
          <a:p>
            <a:pPr marL="514350" indent="-514350" algn="just">
              <a:spcBef>
                <a:spcPts val="600"/>
              </a:spcBef>
              <a:spcAft>
                <a:spcPts val="600"/>
              </a:spcAft>
              <a:buFont typeface="+mj-lt"/>
              <a:buAutoNum type="arabicPeriod"/>
            </a:pPr>
            <a:r>
              <a:rPr lang="en-US" sz="2800">
                <a:solidFill>
                  <a:srgbClr val="000000"/>
                </a:solidFill>
                <a:latin typeface="Times New Roman" panose="02020603050405020304" pitchFamily="18" charset="0"/>
                <a:cs typeface="Times New Roman" panose="02020603050405020304" pitchFamily="18" charset="0"/>
              </a:rPr>
              <a:t>3. </a:t>
            </a:r>
            <a:r>
              <a:rPr lang="vi-VN" sz="2800">
                <a:solidFill>
                  <a:srgbClr val="000000"/>
                </a:solidFill>
                <a:latin typeface="Times New Roman" panose="02020603050405020304" pitchFamily="18" charset="0"/>
                <a:cs typeface="Times New Roman" panose="02020603050405020304" pitchFamily="18" charset="0"/>
              </a:rPr>
              <a:t>Chỉ số được tính toán thông qua việc thu thập, phân tích số liệu.</a:t>
            </a:r>
            <a:endParaRPr lang="en-US" sz="2800">
              <a:solidFill>
                <a:srgbClr val="000000"/>
              </a:solidFill>
              <a:latin typeface="Times New Roman" panose="02020603050405020304" pitchFamily="18" charset="0"/>
              <a:cs typeface="Times New Roman" panose="02020603050405020304" pitchFamily="18" charset="0"/>
            </a:endParaRPr>
          </a:p>
          <a:p>
            <a:pPr marL="514350" indent="-514350" algn="just">
              <a:spcBef>
                <a:spcPts val="600"/>
              </a:spcBef>
              <a:spcAft>
                <a:spcPts val="600"/>
              </a:spcAft>
              <a:buFont typeface="+mj-lt"/>
              <a:buAutoNum type="arabicPeriod"/>
            </a:pPr>
            <a:r>
              <a:rPr lang="en-US" sz="2800">
                <a:solidFill>
                  <a:srgbClr val="000000"/>
                </a:solidFill>
                <a:latin typeface="Times New Roman" panose="02020603050405020304" pitchFamily="18" charset="0"/>
                <a:cs typeface="Times New Roman" panose="02020603050405020304" pitchFamily="18" charset="0"/>
              </a:rPr>
              <a:t>4. </a:t>
            </a:r>
            <a:r>
              <a:rPr lang="vi-VN" sz="2800">
                <a:solidFill>
                  <a:srgbClr val="000000"/>
                </a:solidFill>
                <a:latin typeface="Times New Roman" panose="02020603050405020304" pitchFamily="18" charset="0"/>
                <a:cs typeface="Times New Roman" panose="02020603050405020304" pitchFamily="18" charset="0"/>
              </a:rPr>
              <a:t>Chỉ số chất lượng bệnh viện được lựa chọn phải có tính liên quan chặt chẽ tới chất lượng dịch vụ khám chữa bệnh, tính khả thi, tính giá trị và hướng tới khả năng cải tiến chất lượng dịch vụ.</a:t>
            </a:r>
          </a:p>
          <a:p>
            <a:pPr marL="514350" indent="-514350" algn="just">
              <a:spcBef>
                <a:spcPts val="600"/>
              </a:spcBef>
              <a:spcAft>
                <a:spcPts val="600"/>
              </a:spcAft>
              <a:buFont typeface="+mj-lt"/>
              <a:buAutoNum type="arabicPeriod"/>
            </a:pPr>
            <a:r>
              <a:rPr lang="en-US" sz="2800">
                <a:solidFill>
                  <a:srgbClr val="000000"/>
                </a:solidFill>
                <a:latin typeface="Times New Roman" panose="02020603050405020304" pitchFamily="18" charset="0"/>
                <a:cs typeface="Times New Roman" panose="02020603050405020304" pitchFamily="18" charset="0"/>
              </a:rPr>
              <a:t>5. </a:t>
            </a:r>
            <a:r>
              <a:rPr lang="vi-VN" sz="2800">
                <a:solidFill>
                  <a:srgbClr val="000000"/>
                </a:solidFill>
                <a:latin typeface="Times New Roman" panose="02020603050405020304" pitchFamily="18" charset="0"/>
                <a:cs typeface="Times New Roman" panose="02020603050405020304" pitchFamily="18" charset="0"/>
              </a:rPr>
              <a:t>Bộ chỉ số đo lường chất lượng bệnh viện là cơ sở hướng dẫn để các bệnh viện căn cứ vào khả năng, điều kiện thực tế của bệnh viện để lựa chọn các chỉ số phù hợp với đơn vị để tổ chức triển khai đo lường đánh giá định kỳ.</a:t>
            </a:r>
          </a:p>
          <a:p>
            <a:endParaRPr lang="en-US" sz="2800">
              <a:latin typeface="+mj-lt"/>
            </a:endParaRPr>
          </a:p>
        </p:txBody>
      </p:sp>
      <p:sp>
        <p:nvSpPr>
          <p:cNvPr id="4" name="Slide Number Placeholder 3">
            <a:extLst>
              <a:ext uri="{FF2B5EF4-FFF2-40B4-BE49-F238E27FC236}">
                <a16:creationId xmlns="" xmlns:a16="http://schemas.microsoft.com/office/drawing/2014/main" id="{5F986255-7E65-CB88-4670-939AF323E7D5}"/>
              </a:ext>
            </a:extLst>
          </p:cNvPr>
          <p:cNvSpPr>
            <a:spLocks noGrp="1"/>
          </p:cNvSpPr>
          <p:nvPr>
            <p:ph type="sldNum" sz="quarter" idx="12"/>
          </p:nvPr>
        </p:nvSpPr>
        <p:spPr/>
        <p:txBody>
          <a:bodyPr/>
          <a:lstStyle/>
          <a:p>
            <a:fld id="{08FF37E2-84FC-49F1-8E32-F83BCF3E5694}" type="slidenum">
              <a:rPr lang="en-US" smtClean="0"/>
              <a:t>20</a:t>
            </a:fld>
            <a:endParaRPr lang="en-US"/>
          </a:p>
        </p:txBody>
      </p:sp>
      <p:sp>
        <p:nvSpPr>
          <p:cNvPr id="5" name="Title 4">
            <a:extLst>
              <a:ext uri="{FF2B5EF4-FFF2-40B4-BE49-F238E27FC236}">
                <a16:creationId xmlns="" xmlns:a16="http://schemas.microsoft.com/office/drawing/2014/main" id="{FAD9CF7E-B98E-30EF-546A-5DBC52258902}"/>
              </a:ext>
            </a:extLst>
          </p:cNvPr>
          <p:cNvSpPr>
            <a:spLocks noGrp="1"/>
          </p:cNvSpPr>
          <p:nvPr>
            <p:ph type="title"/>
          </p:nvPr>
        </p:nvSpPr>
        <p:spPr>
          <a:xfrm>
            <a:off x="2241452" y="466259"/>
            <a:ext cx="10363200" cy="523220"/>
          </a:xfrm>
          <a:prstGeom prst="rect">
            <a:avLst/>
          </a:prstGeom>
        </p:spPr>
        <p:txBody>
          <a:bodyPr wrap="square">
            <a:spAutoFit/>
          </a:bodyPr>
          <a:lstStyle/>
          <a:p>
            <a:pPr algn="ctr">
              <a:spcBef>
                <a:spcPts val="600"/>
              </a:spcBef>
              <a:spcAft>
                <a:spcPts val="600"/>
              </a:spcAft>
            </a:pPr>
            <a:r>
              <a:rPr lang="vi-VN" b="1" dirty="0">
                <a:latin typeface="Times New Roman" panose="02020603050405020304" pitchFamily="18" charset="0"/>
                <a:cs typeface="Times New Roman" panose="02020603050405020304" pitchFamily="18" charset="0"/>
              </a:rPr>
              <a:t>NGUYÊN TẮC XÂY DỰNG CHỈ SỐ CHẤT LƯỢNG </a:t>
            </a:r>
            <a:r>
              <a:rPr lang="en-US" b="1" dirty="0">
                <a:latin typeface="Times New Roman" panose="02020603050405020304" pitchFamily="18" charset="0"/>
                <a:cs typeface="Times New Roman" panose="02020603050405020304" pitchFamily="18" charset="0"/>
              </a:rPr>
              <a:t>BV</a:t>
            </a:r>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3312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5523A86A-5A84-B73B-0FB8-663FF618767C}"/>
              </a:ext>
            </a:extLst>
          </p:cNvPr>
          <p:cNvSpPr>
            <a:spLocks noGrp="1"/>
          </p:cNvSpPr>
          <p:nvPr>
            <p:ph type="sldNum" sz="quarter" idx="12"/>
          </p:nvPr>
        </p:nvSpPr>
        <p:spPr/>
        <p:txBody>
          <a:bodyPr/>
          <a:lstStyle/>
          <a:p>
            <a:fld id="{08FF37E2-84FC-49F1-8E32-F83BCF3E5694}" type="slidenum">
              <a:rPr lang="en-US" smtClean="0"/>
              <a:t>21</a:t>
            </a:fld>
            <a:endParaRPr lang="en-US"/>
          </a:p>
        </p:txBody>
      </p:sp>
      <p:sp>
        <p:nvSpPr>
          <p:cNvPr id="5" name="Title 4">
            <a:extLst>
              <a:ext uri="{FF2B5EF4-FFF2-40B4-BE49-F238E27FC236}">
                <a16:creationId xmlns="" xmlns:a16="http://schemas.microsoft.com/office/drawing/2014/main" id="{C52B43DE-50AD-D33D-F77A-9599B60FAEAA}"/>
              </a:ext>
            </a:extLst>
          </p:cNvPr>
          <p:cNvSpPr>
            <a:spLocks noGrp="1"/>
          </p:cNvSpPr>
          <p:nvPr>
            <p:ph type="title"/>
          </p:nvPr>
        </p:nvSpPr>
        <p:spPr>
          <a:xfrm>
            <a:off x="3249536" y="332599"/>
            <a:ext cx="7166577" cy="553998"/>
          </a:xfrm>
          <a:prstGeom prst="rect">
            <a:avLst/>
          </a:prstGeom>
        </p:spPr>
        <p:txBody>
          <a:bodyPr wrap="none">
            <a:spAutoFit/>
          </a:bodyPr>
          <a:lstStyle/>
          <a:p>
            <a:pPr algn="ctr"/>
            <a:r>
              <a:rPr lang="en-US" sz="3000" b="1" dirty="0">
                <a:latin typeface="Times New Roman" panose="02020603050405020304" pitchFamily="18" charset="0"/>
                <a:cs typeface="Times New Roman" panose="02020603050405020304" pitchFamily="18" charset="0"/>
              </a:rPr>
              <a:t>CÁC LOẠI KPI SỬ DỤNG TRONG Y TẾ</a:t>
            </a:r>
            <a:endParaRPr lang="en-US" sz="3000" b="1" dirty="0">
              <a:solidFill>
                <a:srgbClr val="1D2129"/>
              </a:solidFill>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 xmlns:a16="http://schemas.microsoft.com/office/drawing/2014/main" id="{1ADCE8C5-AA15-F464-A215-C9BE95FD0D04}"/>
              </a:ext>
            </a:extLst>
          </p:cNvPr>
          <p:cNvSpPr/>
          <p:nvPr/>
        </p:nvSpPr>
        <p:spPr>
          <a:xfrm>
            <a:off x="1219200" y="1535574"/>
            <a:ext cx="6360587" cy="3323987"/>
          </a:xfrm>
          <a:prstGeom prst="rect">
            <a:avLst/>
          </a:prstGeom>
        </p:spPr>
        <p:txBody>
          <a:bodyPr wrap="none">
            <a:spAutoFit/>
          </a:bodyPr>
          <a:lstStyle/>
          <a:p>
            <a:pPr marL="457200" indent="-457200">
              <a:spcBef>
                <a:spcPts val="1200"/>
              </a:spcBef>
              <a:spcAft>
                <a:spcPts val="1200"/>
              </a:spcAft>
              <a:buAutoNum type="arabicPeriod"/>
            </a:pPr>
            <a:r>
              <a:rPr lang="vi-VN" sz="2600" b="1" dirty="0">
                <a:solidFill>
                  <a:schemeClr val="bg1"/>
                </a:solidFill>
                <a:latin typeface="Calibri (Body)"/>
              </a:rPr>
              <a:t>Các chỉ số đầu vào</a:t>
            </a:r>
            <a:r>
              <a:rPr lang="en-US" sz="2600" b="1" dirty="0">
                <a:solidFill>
                  <a:schemeClr val="bg1"/>
                </a:solidFill>
                <a:latin typeface="Calibri (Body)"/>
              </a:rPr>
              <a:t> - Input Indicators</a:t>
            </a:r>
          </a:p>
          <a:p>
            <a:pPr marL="457200" indent="-457200">
              <a:spcBef>
                <a:spcPts val="1200"/>
              </a:spcBef>
              <a:spcAft>
                <a:spcPts val="1200"/>
              </a:spcAft>
              <a:buFontTx/>
              <a:buAutoNum type="arabicPeriod"/>
            </a:pPr>
            <a:r>
              <a:rPr lang="vi-VN" sz="2600" b="1" dirty="0">
                <a:solidFill>
                  <a:schemeClr val="bg1"/>
                </a:solidFill>
                <a:latin typeface="Calibri (Body)"/>
              </a:rPr>
              <a:t>Các chỉ số quá tr</a:t>
            </a:r>
            <a:r>
              <a:rPr lang="en-US" sz="2600" b="1" dirty="0">
                <a:solidFill>
                  <a:schemeClr val="bg1"/>
                </a:solidFill>
                <a:latin typeface="Calibri (Body)"/>
              </a:rPr>
              <a:t>ì</a:t>
            </a:r>
            <a:r>
              <a:rPr lang="vi-VN" sz="2600" b="1" dirty="0">
                <a:solidFill>
                  <a:schemeClr val="bg1"/>
                </a:solidFill>
                <a:latin typeface="Calibri (Body)"/>
              </a:rPr>
              <a:t>nh</a:t>
            </a:r>
            <a:r>
              <a:rPr lang="en-US" sz="2600" b="1" dirty="0">
                <a:solidFill>
                  <a:schemeClr val="bg1"/>
                </a:solidFill>
                <a:latin typeface="Calibri (Body)"/>
              </a:rPr>
              <a:t> - Process Indicators</a:t>
            </a:r>
          </a:p>
          <a:p>
            <a:pPr marL="457200" indent="-457200">
              <a:spcBef>
                <a:spcPts val="1200"/>
              </a:spcBef>
              <a:spcAft>
                <a:spcPts val="1200"/>
              </a:spcAft>
              <a:buFontTx/>
              <a:buAutoNum type="arabicPeriod"/>
            </a:pPr>
            <a:r>
              <a:rPr lang="vi-VN" sz="2600" b="1" dirty="0">
                <a:solidFill>
                  <a:schemeClr val="bg1"/>
                </a:solidFill>
                <a:latin typeface="Calibri (Body)"/>
              </a:rPr>
              <a:t>Các chỉ số đầu ra</a:t>
            </a:r>
            <a:r>
              <a:rPr lang="en-US" sz="2600" b="1" dirty="0">
                <a:solidFill>
                  <a:schemeClr val="bg1"/>
                </a:solidFill>
                <a:latin typeface="Calibri (Body)"/>
              </a:rPr>
              <a:t> - Output Indicators</a:t>
            </a:r>
          </a:p>
          <a:p>
            <a:pPr marL="457200" indent="-457200">
              <a:spcBef>
                <a:spcPts val="1200"/>
              </a:spcBef>
              <a:spcAft>
                <a:spcPts val="1200"/>
              </a:spcAft>
              <a:buFontTx/>
              <a:buAutoNum type="arabicPeriod"/>
            </a:pPr>
            <a:r>
              <a:rPr lang="vi-VN" sz="2600" b="1" dirty="0">
                <a:solidFill>
                  <a:schemeClr val="bg1"/>
                </a:solidFill>
                <a:latin typeface="Calibri (Body)"/>
              </a:rPr>
              <a:t>Các chỉ số kết quả</a:t>
            </a:r>
            <a:r>
              <a:rPr lang="en-US" sz="2600" b="1" dirty="0">
                <a:solidFill>
                  <a:schemeClr val="bg1"/>
                </a:solidFill>
                <a:latin typeface="Calibri (Body)"/>
              </a:rPr>
              <a:t> - Outcome Indicators</a:t>
            </a:r>
          </a:p>
          <a:p>
            <a:pPr marL="457200" indent="-457200">
              <a:spcBef>
                <a:spcPts val="1200"/>
              </a:spcBef>
              <a:spcAft>
                <a:spcPts val="1200"/>
              </a:spcAft>
              <a:buFontTx/>
              <a:buAutoNum type="arabicPeriod"/>
            </a:pPr>
            <a:r>
              <a:rPr lang="vi-VN" sz="2600" b="1" dirty="0">
                <a:solidFill>
                  <a:schemeClr val="bg1"/>
                </a:solidFill>
                <a:latin typeface="Calibri (Body)"/>
              </a:rPr>
              <a:t>Các chỉ số hiệu quả</a:t>
            </a:r>
            <a:r>
              <a:rPr lang="en-US" sz="2600" b="1" dirty="0">
                <a:solidFill>
                  <a:schemeClr val="bg1"/>
                </a:solidFill>
                <a:latin typeface="Calibri (Body)"/>
              </a:rPr>
              <a:t> -  Efficiency Indicators</a:t>
            </a:r>
          </a:p>
        </p:txBody>
      </p:sp>
      <p:grpSp>
        <p:nvGrpSpPr>
          <p:cNvPr id="13" name="Group 12">
            <a:extLst>
              <a:ext uri="{FF2B5EF4-FFF2-40B4-BE49-F238E27FC236}">
                <a16:creationId xmlns="" xmlns:a16="http://schemas.microsoft.com/office/drawing/2014/main" id="{9C595AB0-B19E-6582-C7F6-34DCF0B58816}"/>
              </a:ext>
            </a:extLst>
          </p:cNvPr>
          <p:cNvGrpSpPr/>
          <p:nvPr/>
        </p:nvGrpSpPr>
        <p:grpSpPr>
          <a:xfrm>
            <a:off x="1464106" y="4942391"/>
            <a:ext cx="8864368" cy="1179871"/>
            <a:chOff x="1464106" y="4942391"/>
            <a:chExt cx="8864368" cy="1179871"/>
          </a:xfrm>
        </p:grpSpPr>
        <p:sp>
          <p:nvSpPr>
            <p:cNvPr id="7" name="Flowchart: Off-page Connector 6">
              <a:extLst>
                <a:ext uri="{FF2B5EF4-FFF2-40B4-BE49-F238E27FC236}">
                  <a16:creationId xmlns="" xmlns:a16="http://schemas.microsoft.com/office/drawing/2014/main" id="{331E4A05-5ABD-13F2-2CC5-20C8EAAC7DB0}"/>
                </a:ext>
              </a:extLst>
            </p:cNvPr>
            <p:cNvSpPr/>
            <p:nvPr/>
          </p:nvSpPr>
          <p:spPr>
            <a:xfrm rot="16200000">
              <a:off x="7188954"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Efficiency</a:t>
              </a:r>
            </a:p>
          </p:txBody>
        </p:sp>
        <p:sp>
          <p:nvSpPr>
            <p:cNvPr id="8" name="Flowchart: Off-page Connector 7">
              <a:extLst>
                <a:ext uri="{FF2B5EF4-FFF2-40B4-BE49-F238E27FC236}">
                  <a16:creationId xmlns="" xmlns:a16="http://schemas.microsoft.com/office/drawing/2014/main" id="{7943DAB0-B4EB-57AA-7029-BB2EC87A37F9}"/>
                </a:ext>
              </a:extLst>
            </p:cNvPr>
            <p:cNvSpPr/>
            <p:nvPr/>
          </p:nvSpPr>
          <p:spPr>
            <a:xfrm rot="16200000">
              <a:off x="5873881"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Outcome</a:t>
              </a:r>
            </a:p>
          </p:txBody>
        </p:sp>
        <p:sp>
          <p:nvSpPr>
            <p:cNvPr id="9" name="Flowchart: Off-page Connector 8">
              <a:extLst>
                <a:ext uri="{FF2B5EF4-FFF2-40B4-BE49-F238E27FC236}">
                  <a16:creationId xmlns="" xmlns:a16="http://schemas.microsoft.com/office/drawing/2014/main" id="{D24677E1-6AAD-F6D9-FFFD-B18478DE4443}"/>
                </a:ext>
              </a:extLst>
            </p:cNvPr>
            <p:cNvSpPr/>
            <p:nvPr/>
          </p:nvSpPr>
          <p:spPr>
            <a:xfrm rot="16200000">
              <a:off x="4541608"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Output</a:t>
              </a:r>
            </a:p>
          </p:txBody>
        </p:sp>
        <p:sp>
          <p:nvSpPr>
            <p:cNvPr id="10" name="Flowchart: Off-page Connector 9">
              <a:extLst>
                <a:ext uri="{FF2B5EF4-FFF2-40B4-BE49-F238E27FC236}">
                  <a16:creationId xmlns="" xmlns:a16="http://schemas.microsoft.com/office/drawing/2014/main" id="{BB3ACAD4-9C82-62E0-B561-6092D62AC386}"/>
                </a:ext>
              </a:extLst>
            </p:cNvPr>
            <p:cNvSpPr/>
            <p:nvPr/>
          </p:nvSpPr>
          <p:spPr>
            <a:xfrm rot="16200000">
              <a:off x="3224082"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Process</a:t>
              </a:r>
            </a:p>
          </p:txBody>
        </p:sp>
        <p:sp>
          <p:nvSpPr>
            <p:cNvPr id="11" name="Flowchart: Off-page Connector 10">
              <a:extLst>
                <a:ext uri="{FF2B5EF4-FFF2-40B4-BE49-F238E27FC236}">
                  <a16:creationId xmlns="" xmlns:a16="http://schemas.microsoft.com/office/drawing/2014/main" id="{26A9303F-038B-0BB7-CFA9-703FCD379BAF}"/>
                </a:ext>
              </a:extLst>
            </p:cNvPr>
            <p:cNvSpPr/>
            <p:nvPr/>
          </p:nvSpPr>
          <p:spPr>
            <a:xfrm rot="16200000">
              <a:off x="1891809"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Input</a:t>
              </a:r>
            </a:p>
          </p:txBody>
        </p:sp>
        <p:pic>
          <p:nvPicPr>
            <p:cNvPr id="12" name="Picture 4" descr="Image result for kpi">
              <a:extLst>
                <a:ext uri="{FF2B5EF4-FFF2-40B4-BE49-F238E27FC236}">
                  <a16:creationId xmlns="" xmlns:a16="http://schemas.microsoft.com/office/drawing/2014/main" id="{5CB9E00B-E912-0D70-068C-33734ED5C5B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8323" y="4942391"/>
              <a:ext cx="1930151" cy="11798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676151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B4EDD13E-D3B1-4CA9-32D0-9DC39F59F711}"/>
              </a:ext>
            </a:extLst>
          </p:cNvPr>
          <p:cNvSpPr>
            <a:spLocks noGrp="1"/>
          </p:cNvSpPr>
          <p:nvPr>
            <p:ph type="sldNum" sz="quarter" idx="12"/>
          </p:nvPr>
        </p:nvSpPr>
        <p:spPr/>
        <p:txBody>
          <a:bodyPr/>
          <a:lstStyle/>
          <a:p>
            <a:fld id="{08FF37E2-84FC-49F1-8E32-F83BCF3E5694}" type="slidenum">
              <a:rPr lang="en-US" smtClean="0"/>
              <a:t>22</a:t>
            </a:fld>
            <a:endParaRPr lang="en-US"/>
          </a:p>
        </p:txBody>
      </p:sp>
      <p:sp>
        <p:nvSpPr>
          <p:cNvPr id="5" name="Rectangle 4">
            <a:extLst>
              <a:ext uri="{FF2B5EF4-FFF2-40B4-BE49-F238E27FC236}">
                <a16:creationId xmlns="" xmlns:a16="http://schemas.microsoft.com/office/drawing/2014/main" id="{3BDF4DD6-A82C-B47C-DBFA-DBD231D1B927}"/>
              </a:ext>
            </a:extLst>
          </p:cNvPr>
          <p:cNvSpPr/>
          <p:nvPr/>
        </p:nvSpPr>
        <p:spPr>
          <a:xfrm>
            <a:off x="506438" y="1553673"/>
            <a:ext cx="11183814" cy="4093428"/>
          </a:xfrm>
          <a:prstGeom prst="rect">
            <a:avLst/>
          </a:prstGeom>
        </p:spPr>
        <p:txBody>
          <a:bodyPr wrap="square">
            <a:spAutoFit/>
          </a:bodyPr>
          <a:lstStyle/>
          <a:p>
            <a:pPr>
              <a:spcBef>
                <a:spcPts val="600"/>
              </a:spcBef>
              <a:spcAft>
                <a:spcPts val="600"/>
              </a:spcAft>
            </a:pPr>
            <a:r>
              <a:rPr lang="vi-VN" sz="2200">
                <a:solidFill>
                  <a:srgbClr val="1D2129"/>
                </a:solidFill>
                <a:latin typeface="Times New Roman" panose="02020603050405020304" pitchFamily="18" charset="0"/>
                <a:cs typeface="Times New Roman" panose="02020603050405020304" pitchFamily="18" charset="0"/>
              </a:rPr>
              <a:t>Chỉ số đầu vào đo lường các nguồn lực (nhân lực, tài chính, cơ sở vật chất, thuốc men, trang thiết bị) được đưa vào để vận hành hệ thống hoặc thực hiện một chương trình y tế. Nó trả lời câu hỏi: "Chúng ta có những gì để bắt đầu làm việc?“</a:t>
            </a:r>
            <a:r>
              <a:rPr lang="en-US" sz="2200">
                <a:solidFill>
                  <a:srgbClr val="1D2129"/>
                </a:solidFill>
                <a:latin typeface="Times New Roman" panose="02020603050405020304" pitchFamily="18" charset="0"/>
                <a:cs typeface="Times New Roman" panose="02020603050405020304" pitchFamily="18" charset="0"/>
              </a:rPr>
              <a:t>. Ví dụ:</a:t>
            </a:r>
          </a:p>
          <a:p>
            <a:pPr>
              <a:spcBef>
                <a:spcPts val="600"/>
              </a:spcBef>
              <a:spcAft>
                <a:spcPts val="600"/>
              </a:spcAft>
            </a:pPr>
            <a:r>
              <a:rPr lang="en-US" sz="2200">
                <a:solidFill>
                  <a:srgbClr val="1D2129"/>
                </a:solidFill>
                <a:latin typeface="Times New Roman" panose="02020603050405020304" pitchFamily="18" charset="0"/>
                <a:cs typeface="Times New Roman" panose="02020603050405020304" pitchFamily="18" charset="0"/>
              </a:rPr>
              <a:t>- </a:t>
            </a:r>
            <a:r>
              <a:rPr lang="vi-VN" sz="2200">
                <a:solidFill>
                  <a:srgbClr val="1D2129"/>
                </a:solidFill>
                <a:latin typeface="Times New Roman" panose="02020603050405020304" pitchFamily="18" charset="0"/>
                <a:cs typeface="Times New Roman" panose="02020603050405020304" pitchFamily="18" charset="0"/>
              </a:rPr>
              <a:t>Nhân lực: Tỷ lệ bác sĩ trên 10.000 dân; Tỷ lệ điều dưỡng/bác sĩ tại khoa Hồi sức tích cực (ICU).</a:t>
            </a:r>
            <a:endParaRPr lang="en-US" sz="2200">
              <a:solidFill>
                <a:srgbClr val="1D2129"/>
              </a:solidFill>
              <a:latin typeface="Times New Roman" panose="02020603050405020304" pitchFamily="18" charset="0"/>
              <a:cs typeface="Times New Roman" panose="02020603050405020304" pitchFamily="18" charset="0"/>
            </a:endParaRPr>
          </a:p>
          <a:p>
            <a:pPr>
              <a:spcBef>
                <a:spcPts val="600"/>
              </a:spcBef>
              <a:spcAft>
                <a:spcPts val="600"/>
              </a:spcAft>
            </a:pPr>
            <a:r>
              <a:rPr lang="en-US" sz="2200">
                <a:solidFill>
                  <a:srgbClr val="1D2129"/>
                </a:solidFill>
                <a:latin typeface="Times New Roman" panose="02020603050405020304" pitchFamily="18" charset="0"/>
                <a:cs typeface="Times New Roman" panose="02020603050405020304" pitchFamily="18" charset="0"/>
              </a:rPr>
              <a:t>- </a:t>
            </a:r>
            <a:r>
              <a:rPr lang="vi-VN" sz="2200">
                <a:solidFill>
                  <a:srgbClr val="1D2129"/>
                </a:solidFill>
                <a:latin typeface="Times New Roman" panose="02020603050405020304" pitchFamily="18" charset="0"/>
                <a:cs typeface="Times New Roman" panose="02020603050405020304" pitchFamily="18" charset="0"/>
              </a:rPr>
              <a:t>Cơ sở vật chất/Trang thiết bị: Số lượng máy chụp MRI, máy CT-Scanner, hoặc số giường bệnh trên 1.000 dân.</a:t>
            </a:r>
            <a:endParaRPr lang="en-US" sz="2200">
              <a:solidFill>
                <a:srgbClr val="1D2129"/>
              </a:solidFill>
              <a:latin typeface="Times New Roman" panose="02020603050405020304" pitchFamily="18" charset="0"/>
              <a:cs typeface="Times New Roman" panose="02020603050405020304" pitchFamily="18" charset="0"/>
            </a:endParaRPr>
          </a:p>
          <a:p>
            <a:pPr>
              <a:spcBef>
                <a:spcPts val="600"/>
              </a:spcBef>
              <a:spcAft>
                <a:spcPts val="600"/>
              </a:spcAft>
            </a:pPr>
            <a:r>
              <a:rPr lang="en-US" sz="2200">
                <a:solidFill>
                  <a:srgbClr val="1D2129"/>
                </a:solidFill>
                <a:latin typeface="Times New Roman" panose="02020603050405020304" pitchFamily="18" charset="0"/>
                <a:cs typeface="Times New Roman" panose="02020603050405020304" pitchFamily="18" charset="0"/>
              </a:rPr>
              <a:t>- </a:t>
            </a:r>
            <a:r>
              <a:rPr lang="vi-VN" sz="2200">
                <a:solidFill>
                  <a:srgbClr val="1D2129"/>
                </a:solidFill>
                <a:latin typeface="Times New Roman" panose="02020603050405020304" pitchFamily="18" charset="0"/>
                <a:cs typeface="Times New Roman" panose="02020603050405020304" pitchFamily="18" charset="0"/>
              </a:rPr>
              <a:t>Tài chính: Tỷ trọng ngân sách nhà nước dành cho y tế (% GDP); Mức chi phí y tế bình quân đầu người.</a:t>
            </a:r>
            <a:endParaRPr lang="en-US" sz="2200">
              <a:solidFill>
                <a:srgbClr val="1D2129"/>
              </a:solidFill>
              <a:latin typeface="Times New Roman" panose="02020603050405020304" pitchFamily="18" charset="0"/>
              <a:cs typeface="Times New Roman" panose="02020603050405020304" pitchFamily="18" charset="0"/>
            </a:endParaRPr>
          </a:p>
          <a:p>
            <a:pPr>
              <a:spcBef>
                <a:spcPts val="600"/>
              </a:spcBef>
              <a:spcAft>
                <a:spcPts val="600"/>
              </a:spcAft>
            </a:pPr>
            <a:r>
              <a:rPr lang="en-US" sz="2200">
                <a:solidFill>
                  <a:srgbClr val="1D2129"/>
                </a:solidFill>
                <a:latin typeface="Times New Roman" panose="02020603050405020304" pitchFamily="18" charset="0"/>
                <a:cs typeface="Times New Roman" panose="02020603050405020304" pitchFamily="18" charset="0"/>
              </a:rPr>
              <a:t>- </a:t>
            </a:r>
            <a:r>
              <a:rPr lang="vi-VN" sz="2200">
                <a:solidFill>
                  <a:srgbClr val="1D2129"/>
                </a:solidFill>
                <a:latin typeface="Times New Roman" panose="02020603050405020304" pitchFamily="18" charset="0"/>
                <a:cs typeface="Times New Roman" panose="02020603050405020304" pitchFamily="18" charset="0"/>
              </a:rPr>
              <a:t>Dược phẩm/Vật tư: Số lượng liều vaccine có sẵn trong kho; Tỷ lệ danh mục thuốc thiết yếu có sẵn tại trạm y tế xã.</a:t>
            </a:r>
            <a:endParaRPr lang="vi-VN" sz="2200" dirty="0">
              <a:solidFill>
                <a:srgbClr val="1D2129"/>
              </a:solidFill>
              <a:latin typeface="Times New Roman" panose="02020603050405020304" pitchFamily="18" charset="0"/>
              <a:cs typeface="Times New Roman" panose="02020603050405020304" pitchFamily="18" charset="0"/>
            </a:endParaRPr>
          </a:p>
        </p:txBody>
      </p:sp>
      <p:grpSp>
        <p:nvGrpSpPr>
          <p:cNvPr id="6" name="Group 5">
            <a:extLst>
              <a:ext uri="{FF2B5EF4-FFF2-40B4-BE49-F238E27FC236}">
                <a16:creationId xmlns="" xmlns:a16="http://schemas.microsoft.com/office/drawing/2014/main" id="{D993BBE3-BC50-62A8-9B73-EA4299702B54}"/>
              </a:ext>
            </a:extLst>
          </p:cNvPr>
          <p:cNvGrpSpPr/>
          <p:nvPr/>
        </p:nvGrpSpPr>
        <p:grpSpPr>
          <a:xfrm>
            <a:off x="1219199" y="5416868"/>
            <a:ext cx="8864368" cy="1179871"/>
            <a:chOff x="1464106" y="4942391"/>
            <a:chExt cx="8864368" cy="1179871"/>
          </a:xfrm>
        </p:grpSpPr>
        <p:sp>
          <p:nvSpPr>
            <p:cNvPr id="7" name="Flowchart: Off-page Connector 6">
              <a:extLst>
                <a:ext uri="{FF2B5EF4-FFF2-40B4-BE49-F238E27FC236}">
                  <a16:creationId xmlns="" xmlns:a16="http://schemas.microsoft.com/office/drawing/2014/main" id="{07D9F3A9-7248-9A73-1669-B7D9F5736B08}"/>
                </a:ext>
              </a:extLst>
            </p:cNvPr>
            <p:cNvSpPr/>
            <p:nvPr/>
          </p:nvSpPr>
          <p:spPr>
            <a:xfrm rot="16200000">
              <a:off x="7188954"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Efficiency</a:t>
              </a:r>
            </a:p>
          </p:txBody>
        </p:sp>
        <p:sp>
          <p:nvSpPr>
            <p:cNvPr id="8" name="Flowchart: Off-page Connector 7">
              <a:extLst>
                <a:ext uri="{FF2B5EF4-FFF2-40B4-BE49-F238E27FC236}">
                  <a16:creationId xmlns="" xmlns:a16="http://schemas.microsoft.com/office/drawing/2014/main" id="{A266A3A7-5B4A-A2D7-2FB7-8536C3EFABEE}"/>
                </a:ext>
              </a:extLst>
            </p:cNvPr>
            <p:cNvSpPr/>
            <p:nvPr/>
          </p:nvSpPr>
          <p:spPr>
            <a:xfrm rot="16200000">
              <a:off x="5873881"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Outcome</a:t>
              </a:r>
            </a:p>
          </p:txBody>
        </p:sp>
        <p:sp>
          <p:nvSpPr>
            <p:cNvPr id="9" name="Flowchart: Off-page Connector 8">
              <a:extLst>
                <a:ext uri="{FF2B5EF4-FFF2-40B4-BE49-F238E27FC236}">
                  <a16:creationId xmlns="" xmlns:a16="http://schemas.microsoft.com/office/drawing/2014/main" id="{D3F04AE5-9B0F-43DC-3C28-B35DBAE0B6E6}"/>
                </a:ext>
              </a:extLst>
            </p:cNvPr>
            <p:cNvSpPr/>
            <p:nvPr/>
          </p:nvSpPr>
          <p:spPr>
            <a:xfrm rot="16200000">
              <a:off x="4541608"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Output</a:t>
              </a:r>
            </a:p>
          </p:txBody>
        </p:sp>
        <p:sp>
          <p:nvSpPr>
            <p:cNvPr id="10" name="Flowchart: Off-page Connector 9">
              <a:extLst>
                <a:ext uri="{FF2B5EF4-FFF2-40B4-BE49-F238E27FC236}">
                  <a16:creationId xmlns="" xmlns:a16="http://schemas.microsoft.com/office/drawing/2014/main" id="{9C517330-BD6B-ECA3-DC32-81B5BADA8133}"/>
                </a:ext>
              </a:extLst>
            </p:cNvPr>
            <p:cNvSpPr/>
            <p:nvPr/>
          </p:nvSpPr>
          <p:spPr>
            <a:xfrm rot="16200000">
              <a:off x="3224082"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Process</a:t>
              </a:r>
            </a:p>
          </p:txBody>
        </p:sp>
        <p:sp>
          <p:nvSpPr>
            <p:cNvPr id="11" name="Flowchart: Off-page Connector 10">
              <a:extLst>
                <a:ext uri="{FF2B5EF4-FFF2-40B4-BE49-F238E27FC236}">
                  <a16:creationId xmlns="" xmlns:a16="http://schemas.microsoft.com/office/drawing/2014/main" id="{4005F5AC-A834-54BE-3D19-FF7F0BAF6717}"/>
                </a:ext>
              </a:extLst>
            </p:cNvPr>
            <p:cNvSpPr/>
            <p:nvPr/>
          </p:nvSpPr>
          <p:spPr>
            <a:xfrm rot="16200000">
              <a:off x="1891809" y="4713792"/>
              <a:ext cx="781666" cy="1637071"/>
            </a:xfrm>
            <a:prstGeom prst="flowChartOffpageConnector">
              <a:avLst/>
            </a:prstGeom>
          </p:spPr>
          <p:style>
            <a:lnRef idx="3">
              <a:schemeClr val="lt1"/>
            </a:lnRef>
            <a:fillRef idx="1">
              <a:schemeClr val="accent6"/>
            </a:fillRef>
            <a:effectRef idx="1">
              <a:schemeClr val="accent6"/>
            </a:effectRef>
            <a:fontRef idx="minor">
              <a:schemeClr val="lt1"/>
            </a:fontRef>
          </p:style>
          <p:txBody>
            <a:bodyPr vert="vert" rtlCol="0" anchor="ctr"/>
            <a:lstStyle/>
            <a:p>
              <a:pPr algn="ctr"/>
              <a:r>
                <a:rPr lang="vi-VN" sz="1600" dirty="0"/>
                <a:t>Input</a:t>
              </a:r>
            </a:p>
          </p:txBody>
        </p:sp>
        <p:pic>
          <p:nvPicPr>
            <p:cNvPr id="12" name="Picture 4" descr="Image result for kpi">
              <a:extLst>
                <a:ext uri="{FF2B5EF4-FFF2-40B4-BE49-F238E27FC236}">
                  <a16:creationId xmlns="" xmlns:a16="http://schemas.microsoft.com/office/drawing/2014/main" id="{FEFCCFF8-9AFA-F2C2-16C6-CC0E90EDB56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8323" y="4942391"/>
              <a:ext cx="1930151" cy="1179871"/>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a:extLst>
              <a:ext uri="{FF2B5EF4-FFF2-40B4-BE49-F238E27FC236}">
                <a16:creationId xmlns="" xmlns:a16="http://schemas.microsoft.com/office/drawing/2014/main" id="{5FD04238-0B3D-9C47-983B-DBC9B3E73A27}"/>
              </a:ext>
            </a:extLst>
          </p:cNvPr>
          <p:cNvSpPr txBox="1"/>
          <p:nvPr/>
        </p:nvSpPr>
        <p:spPr>
          <a:xfrm>
            <a:off x="3210707" y="335674"/>
            <a:ext cx="6098344" cy="523220"/>
          </a:xfrm>
          <a:prstGeom prst="rect">
            <a:avLst/>
          </a:prstGeom>
          <a:noFill/>
        </p:spPr>
        <p:txBody>
          <a:bodyPr wrap="square">
            <a:spAutoFit/>
          </a:bodyPr>
          <a:lstStyle/>
          <a:p>
            <a:pPr>
              <a:spcBef>
                <a:spcPts val="600"/>
              </a:spcBef>
              <a:spcAft>
                <a:spcPts val="600"/>
              </a:spcAft>
            </a:pPr>
            <a:r>
              <a:rPr lang="vi-VN" sz="2800" b="1">
                <a:latin typeface="Times New Roman" panose="02020603050405020304" pitchFamily="18" charset="0"/>
                <a:cs typeface="Times New Roman" panose="02020603050405020304" pitchFamily="18" charset="0"/>
              </a:rPr>
              <a:t>Các chỉ số đầu vào</a:t>
            </a:r>
            <a:r>
              <a:rPr lang="en-US" sz="2800" b="1">
                <a:latin typeface="Times New Roman" panose="02020603050405020304" pitchFamily="18" charset="0"/>
                <a:cs typeface="Times New Roman" panose="02020603050405020304" pitchFamily="18" charset="0"/>
              </a:rPr>
              <a:t> - Input Indicators</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5176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D706A8AD-3EF9-946E-3859-253FF4882313}"/>
              </a:ext>
            </a:extLst>
          </p:cNvPr>
          <p:cNvSpPr>
            <a:spLocks noGrp="1"/>
          </p:cNvSpPr>
          <p:nvPr>
            <p:ph type="sldNum" sz="quarter" idx="12"/>
          </p:nvPr>
        </p:nvSpPr>
        <p:spPr/>
        <p:txBody>
          <a:bodyPr/>
          <a:lstStyle/>
          <a:p>
            <a:fld id="{08FF37E2-84FC-49F1-8E32-F83BCF3E5694}" type="slidenum">
              <a:rPr lang="en-US" smtClean="0"/>
              <a:t>23</a:t>
            </a:fld>
            <a:endParaRPr lang="en-US"/>
          </a:p>
        </p:txBody>
      </p:sp>
      <p:sp>
        <p:nvSpPr>
          <p:cNvPr id="7" name="TextBox 6">
            <a:extLst>
              <a:ext uri="{FF2B5EF4-FFF2-40B4-BE49-F238E27FC236}">
                <a16:creationId xmlns="" xmlns:a16="http://schemas.microsoft.com/office/drawing/2014/main" id="{23B94002-D5F9-B10F-3EFF-47F35864F192}"/>
              </a:ext>
            </a:extLst>
          </p:cNvPr>
          <p:cNvSpPr txBox="1"/>
          <p:nvPr/>
        </p:nvSpPr>
        <p:spPr>
          <a:xfrm>
            <a:off x="3210707" y="335674"/>
            <a:ext cx="7424468" cy="523220"/>
          </a:xfrm>
          <a:prstGeom prst="rect">
            <a:avLst/>
          </a:prstGeom>
          <a:noFill/>
        </p:spPr>
        <p:txBody>
          <a:bodyPr wrap="square">
            <a:spAutoFit/>
          </a:bodyPr>
          <a:lstStyle/>
          <a:p>
            <a:pPr>
              <a:spcBef>
                <a:spcPts val="600"/>
              </a:spcBef>
              <a:spcAft>
                <a:spcPts val="600"/>
              </a:spcAft>
            </a:pPr>
            <a:r>
              <a:rPr lang="vi-VN" sz="2800" b="1">
                <a:latin typeface="Times New Roman" panose="02020603050405020304" pitchFamily="18" charset="0"/>
                <a:cs typeface="Times New Roman" panose="02020603050405020304" pitchFamily="18" charset="0"/>
              </a:rPr>
              <a:t>Các chỉ số quá trình - Process Indicators</a:t>
            </a:r>
            <a:endParaRPr lang="en-US" sz="2800" b="1"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 xmlns:a16="http://schemas.microsoft.com/office/drawing/2014/main" id="{0A3F909E-237A-92CD-C525-9B847A6D25E9}"/>
              </a:ext>
            </a:extLst>
          </p:cNvPr>
          <p:cNvSpPr txBox="1"/>
          <p:nvPr/>
        </p:nvSpPr>
        <p:spPr>
          <a:xfrm>
            <a:off x="576776" y="1631215"/>
            <a:ext cx="11282289" cy="3785652"/>
          </a:xfrm>
          <a:prstGeom prst="rect">
            <a:avLst/>
          </a:prstGeom>
          <a:noFill/>
        </p:spPr>
        <p:txBody>
          <a:bodyPr wrap="square">
            <a:spAutoFit/>
          </a:bodyPr>
          <a:lstStyle/>
          <a:p>
            <a:pPr>
              <a:spcBef>
                <a:spcPts val="600"/>
              </a:spcBef>
              <a:spcAft>
                <a:spcPts val="600"/>
              </a:spcAft>
            </a:pPr>
            <a:r>
              <a:rPr lang="en-US" sz="2000" dirty="0">
                <a:solidFill>
                  <a:srgbClr val="1D2129"/>
                </a:solidFill>
                <a:latin typeface="Times New Roman" panose="02020603050405020304" pitchFamily="18" charset="0"/>
                <a:cs typeface="Times New Roman" panose="02020603050405020304" pitchFamily="18" charset="0"/>
              </a:rPr>
              <a:t>C</a:t>
            </a:r>
            <a:r>
              <a:rPr lang="vi-VN" sz="2000" dirty="0">
                <a:solidFill>
                  <a:srgbClr val="1D2129"/>
                </a:solidFill>
                <a:latin typeface="Times New Roman" panose="02020603050405020304" pitchFamily="18" charset="0"/>
                <a:cs typeface="Times New Roman" panose="02020603050405020304" pitchFamily="18" charset="0"/>
              </a:rPr>
              <a:t>hỉ số này đo lường xem các y</a:t>
            </a:r>
            <a:r>
              <a:rPr lang="en-US" sz="2000" dirty="0">
                <a:solidFill>
                  <a:srgbClr val="1D2129"/>
                </a:solidFill>
                <a:latin typeface="Times New Roman" panose="02020603050405020304" pitchFamily="18" charset="0"/>
                <a:cs typeface="Times New Roman" panose="02020603050405020304" pitchFamily="18" charset="0"/>
              </a:rPr>
              <a:t>,</a:t>
            </a:r>
            <a:r>
              <a:rPr lang="vi-VN" sz="2000" dirty="0">
                <a:solidFill>
                  <a:srgbClr val="1D2129"/>
                </a:solidFill>
                <a:latin typeface="Times New Roman" panose="02020603050405020304" pitchFamily="18" charset="0"/>
                <a:cs typeface="Times New Roman" panose="02020603050405020304" pitchFamily="18" charset="0"/>
              </a:rPr>
              <a:t> bác sĩ và bệnh viện có đang tuân thủ đúng quy trình lâm sàng, phác đồ điều trị và các tiêu chuẩn an toàn hay không. Nó tập trung vào hành động khám, chữa bệnh và chăm sóc.</a:t>
            </a:r>
            <a:r>
              <a:rPr lang="en-US" sz="2000" dirty="0">
                <a:solidFill>
                  <a:srgbClr val="1D2129"/>
                </a:solidFill>
                <a:latin typeface="Times New Roman" panose="02020603050405020304" pitchFamily="18" charset="0"/>
                <a:cs typeface="Times New Roman" panose="02020603050405020304" pitchFamily="18" charset="0"/>
              </a:rPr>
              <a:t> </a:t>
            </a:r>
            <a:r>
              <a:rPr lang="vi-VN" sz="2000" dirty="0">
                <a:solidFill>
                  <a:srgbClr val="1D2129"/>
                </a:solidFill>
                <a:latin typeface="Times New Roman" panose="02020603050405020304" pitchFamily="18" charset="0"/>
                <a:cs typeface="Times New Roman" panose="02020603050405020304" pitchFamily="18" charset="0"/>
              </a:rPr>
              <a:t>Ví dụ: </a:t>
            </a:r>
            <a:endParaRPr lang="en-US" sz="2000" dirty="0">
              <a:solidFill>
                <a:srgbClr val="1D2129"/>
              </a:solidFill>
              <a:latin typeface="Times New Roman" panose="02020603050405020304" pitchFamily="18" charset="0"/>
              <a:cs typeface="Times New Roman" panose="02020603050405020304" pitchFamily="18" charset="0"/>
            </a:endParaRPr>
          </a:p>
          <a:p>
            <a:pPr marL="800100" lvl="1" indent="-342900">
              <a:spcBef>
                <a:spcPts val="600"/>
              </a:spcBef>
              <a:spcAft>
                <a:spcPts val="600"/>
              </a:spcAft>
              <a:buFontTx/>
              <a:buChar char="-"/>
            </a:pPr>
            <a:r>
              <a:rPr lang="vi-VN" sz="2000" dirty="0">
                <a:solidFill>
                  <a:srgbClr val="1D2129"/>
                </a:solidFill>
                <a:latin typeface="Times New Roman" panose="02020603050405020304" pitchFamily="18" charset="0"/>
                <a:cs typeface="Times New Roman" panose="02020603050405020304" pitchFamily="18" charset="0"/>
              </a:rPr>
              <a:t>Tỷ lệ tuân thủ rửa tay/sát khuẩn: % nhân viên y tế rửa tay đúng quy trình trước và sau khi tiếp xúc với bệnh nhân (để giảm nhiễm trùng bệnh viện).</a:t>
            </a:r>
            <a:endParaRPr lang="en-US" sz="2000" dirty="0">
              <a:solidFill>
                <a:srgbClr val="1D2129"/>
              </a:solidFill>
              <a:latin typeface="Times New Roman" panose="02020603050405020304" pitchFamily="18" charset="0"/>
              <a:cs typeface="Times New Roman" panose="02020603050405020304" pitchFamily="18" charset="0"/>
            </a:endParaRPr>
          </a:p>
          <a:p>
            <a:pPr marL="800100" lvl="1" indent="-342900">
              <a:spcBef>
                <a:spcPts val="600"/>
              </a:spcBef>
              <a:spcAft>
                <a:spcPts val="600"/>
              </a:spcAft>
              <a:buFontTx/>
              <a:buChar char="-"/>
            </a:pPr>
            <a:r>
              <a:rPr lang="vi-VN" sz="2000" dirty="0" smtClean="0">
                <a:solidFill>
                  <a:srgbClr val="1D2129"/>
                </a:solidFill>
                <a:latin typeface="Times New Roman" panose="02020603050405020304" pitchFamily="18" charset="0"/>
                <a:cs typeface="Times New Roman" panose="02020603050405020304" pitchFamily="18" charset="0"/>
              </a:rPr>
              <a:t>Tỷ </a:t>
            </a:r>
            <a:r>
              <a:rPr lang="vi-VN" sz="2000" dirty="0">
                <a:solidFill>
                  <a:srgbClr val="1D2129"/>
                </a:solidFill>
                <a:latin typeface="Times New Roman" panose="02020603050405020304" pitchFamily="18" charset="0"/>
                <a:cs typeface="Times New Roman" panose="02020603050405020304" pitchFamily="18" charset="0"/>
              </a:rPr>
              <a:t>lệ tuân thủ Bảng kiểm an toàn phẫu thuật: % các ca mổ thực hiện đầy đủ việc rà soát tên bệnh nhân, vị trí mổ trước khi rạch dao</a:t>
            </a:r>
            <a:r>
              <a:rPr lang="vi-VN" sz="2000" dirty="0" smtClean="0">
                <a:solidFill>
                  <a:srgbClr val="1D2129"/>
                </a:solidFill>
                <a:latin typeface="Times New Roman" panose="02020603050405020304" pitchFamily="18" charset="0"/>
                <a:cs typeface="Times New Roman" panose="02020603050405020304" pitchFamily="18" charset="0"/>
              </a:rPr>
              <a:t>.</a:t>
            </a:r>
            <a:endParaRPr lang="en-US" sz="2000" dirty="0" smtClean="0">
              <a:solidFill>
                <a:srgbClr val="1D2129"/>
              </a:solidFill>
              <a:latin typeface="Times New Roman" panose="02020603050405020304" pitchFamily="18" charset="0"/>
              <a:cs typeface="Times New Roman" panose="02020603050405020304" pitchFamily="18" charset="0"/>
            </a:endParaRPr>
          </a:p>
          <a:p>
            <a:pPr marL="800100" lvl="1" indent="-342900">
              <a:spcBef>
                <a:spcPts val="600"/>
              </a:spcBef>
              <a:spcAft>
                <a:spcPts val="600"/>
              </a:spcAft>
              <a:buFontTx/>
              <a:buChar char="-"/>
            </a:pPr>
            <a:r>
              <a:rPr lang="vi-VN" sz="2000" dirty="0">
                <a:solidFill>
                  <a:srgbClr val="1D2129"/>
                </a:solidFill>
                <a:latin typeface="Times New Roman" panose="02020603050405020304" pitchFamily="18" charset="0"/>
                <a:cs typeface="Times New Roman" panose="02020603050405020304" pitchFamily="18" charset="0"/>
              </a:rPr>
              <a:t>Thời gian cửa - bóng (Door-to-Balloon time): Thời gian từ lúc bệnh nhân nhồi máu cơ tim cấp vào viện cho đến khi được can thiệp nong mạch vành (tiêu chuẩn </a:t>
            </a:r>
            <a:r>
              <a:rPr lang="en-US" sz="2000" dirty="0" err="1" smtClean="0">
                <a:solidFill>
                  <a:srgbClr val="1D2129"/>
                </a:solidFill>
                <a:latin typeface="Times New Roman" panose="02020603050405020304" pitchFamily="18" charset="0"/>
                <a:cs typeface="Times New Roman" panose="02020603050405020304" pitchFamily="18" charset="0"/>
              </a:rPr>
              <a:t>kiêm</a:t>
            </a:r>
            <a:r>
              <a:rPr lang="en-US" sz="2000" dirty="0" smtClean="0">
                <a:solidFill>
                  <a:srgbClr val="1D2129"/>
                </a:solidFill>
                <a:latin typeface="Times New Roman" panose="02020603050405020304" pitchFamily="18" charset="0"/>
                <a:cs typeface="Times New Roman" panose="02020603050405020304" pitchFamily="18" charset="0"/>
              </a:rPr>
              <a:t> </a:t>
            </a:r>
            <a:r>
              <a:rPr lang="en-US" sz="2000" dirty="0" err="1" smtClean="0">
                <a:solidFill>
                  <a:srgbClr val="1D2129"/>
                </a:solidFill>
                <a:latin typeface="Times New Roman" panose="02020603050405020304" pitchFamily="18" charset="0"/>
                <a:cs typeface="Times New Roman" panose="02020603050405020304" pitchFamily="18" charset="0"/>
              </a:rPr>
              <a:t>cương</a:t>
            </a:r>
            <a:r>
              <a:rPr lang="vi-VN" sz="2000" dirty="0" smtClean="0">
                <a:solidFill>
                  <a:srgbClr val="1D2129"/>
                </a:solidFill>
                <a:latin typeface="Times New Roman" panose="02020603050405020304" pitchFamily="18" charset="0"/>
                <a:cs typeface="Times New Roman" panose="02020603050405020304" pitchFamily="18" charset="0"/>
              </a:rPr>
              <a:t> </a:t>
            </a:r>
            <a:r>
              <a:rPr lang="vi-VN" sz="2000" dirty="0">
                <a:solidFill>
                  <a:srgbClr val="1D2129"/>
                </a:solidFill>
                <a:latin typeface="Times New Roman" panose="02020603050405020304" pitchFamily="18" charset="0"/>
                <a:cs typeface="Times New Roman" panose="02020603050405020304" pitchFamily="18" charset="0"/>
              </a:rPr>
              <a:t>thường là dưới </a:t>
            </a:r>
            <a:r>
              <a:rPr lang="en-US" sz="2000" dirty="0" smtClean="0">
                <a:solidFill>
                  <a:srgbClr val="1D2129"/>
                </a:solidFill>
                <a:latin typeface="Times New Roman" panose="02020603050405020304" pitchFamily="18" charset="0"/>
                <a:cs typeface="Times New Roman" panose="02020603050405020304" pitchFamily="18" charset="0"/>
              </a:rPr>
              <a:t>6</a:t>
            </a:r>
            <a:r>
              <a:rPr lang="vi-VN" sz="2000" dirty="0" smtClean="0">
                <a:solidFill>
                  <a:srgbClr val="1D2129"/>
                </a:solidFill>
                <a:latin typeface="Times New Roman" panose="02020603050405020304" pitchFamily="18" charset="0"/>
                <a:cs typeface="Times New Roman" panose="02020603050405020304" pitchFamily="18" charset="0"/>
              </a:rPr>
              <a:t>0 </a:t>
            </a:r>
            <a:r>
              <a:rPr lang="vi-VN" sz="2000" dirty="0">
                <a:solidFill>
                  <a:srgbClr val="1D2129"/>
                </a:solidFill>
                <a:latin typeface="Times New Roman" panose="02020603050405020304" pitchFamily="18" charset="0"/>
                <a:cs typeface="Times New Roman" panose="02020603050405020304" pitchFamily="18" charset="0"/>
              </a:rPr>
              <a:t>phút).</a:t>
            </a:r>
            <a:endParaRPr lang="en-US" sz="2000" dirty="0">
              <a:solidFill>
                <a:srgbClr val="1D2129"/>
              </a:solidFill>
              <a:latin typeface="Times New Roman" panose="02020603050405020304" pitchFamily="18" charset="0"/>
              <a:cs typeface="Times New Roman" panose="02020603050405020304" pitchFamily="18" charset="0"/>
            </a:endParaRPr>
          </a:p>
          <a:p>
            <a:pPr marL="800100" lvl="1" indent="-342900">
              <a:spcBef>
                <a:spcPts val="600"/>
              </a:spcBef>
              <a:spcAft>
                <a:spcPts val="600"/>
              </a:spcAft>
              <a:buFontTx/>
              <a:buChar char="-"/>
            </a:pPr>
            <a:r>
              <a:rPr lang="vi-VN" sz="2000" dirty="0" smtClean="0">
                <a:solidFill>
                  <a:srgbClr val="1D2129"/>
                </a:solidFill>
                <a:latin typeface="Times New Roman" panose="02020603050405020304" pitchFamily="18" charset="0"/>
                <a:cs typeface="Times New Roman" panose="02020603050405020304" pitchFamily="18" charset="0"/>
              </a:rPr>
              <a:t>Tỷ </a:t>
            </a:r>
            <a:r>
              <a:rPr lang="vi-VN" sz="2000" dirty="0">
                <a:solidFill>
                  <a:srgbClr val="1D2129"/>
                </a:solidFill>
                <a:latin typeface="Times New Roman" panose="02020603050405020304" pitchFamily="18" charset="0"/>
                <a:cs typeface="Times New Roman" panose="02020603050405020304" pitchFamily="18" charset="0"/>
              </a:rPr>
              <a:t>lệ sàng lọc và tiêm chủng: % phụ nữ trong độ tuổi được tầm soát ung thư cổ tử cung, hoặc % trẻ em được tiêm đủ mũi vaccine đúng lịch.</a:t>
            </a:r>
          </a:p>
        </p:txBody>
      </p:sp>
      <p:grpSp>
        <p:nvGrpSpPr>
          <p:cNvPr id="10" name="Group 9">
            <a:extLst>
              <a:ext uri="{FF2B5EF4-FFF2-40B4-BE49-F238E27FC236}">
                <a16:creationId xmlns="" xmlns:a16="http://schemas.microsoft.com/office/drawing/2014/main" id="{FC316E00-EA5F-154B-8875-DF3266C3C40B}"/>
              </a:ext>
            </a:extLst>
          </p:cNvPr>
          <p:cNvGrpSpPr/>
          <p:nvPr/>
        </p:nvGrpSpPr>
        <p:grpSpPr>
          <a:xfrm>
            <a:off x="1219199" y="5416868"/>
            <a:ext cx="8864368" cy="1179871"/>
            <a:chOff x="1464106" y="4942391"/>
            <a:chExt cx="8864368" cy="1179871"/>
          </a:xfrm>
        </p:grpSpPr>
        <p:sp>
          <p:nvSpPr>
            <p:cNvPr id="11" name="Flowchart: Off-page Connector 10">
              <a:extLst>
                <a:ext uri="{FF2B5EF4-FFF2-40B4-BE49-F238E27FC236}">
                  <a16:creationId xmlns="" xmlns:a16="http://schemas.microsoft.com/office/drawing/2014/main" id="{74902D15-D13A-27F8-6312-E20F199F492E}"/>
                </a:ext>
              </a:extLst>
            </p:cNvPr>
            <p:cNvSpPr/>
            <p:nvPr/>
          </p:nvSpPr>
          <p:spPr>
            <a:xfrm rot="16200000">
              <a:off x="7188954"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Efficiency</a:t>
              </a:r>
            </a:p>
          </p:txBody>
        </p:sp>
        <p:sp>
          <p:nvSpPr>
            <p:cNvPr id="12" name="Flowchart: Off-page Connector 11">
              <a:extLst>
                <a:ext uri="{FF2B5EF4-FFF2-40B4-BE49-F238E27FC236}">
                  <a16:creationId xmlns="" xmlns:a16="http://schemas.microsoft.com/office/drawing/2014/main" id="{FFEA4D08-D5BA-77FA-9AE7-E7F49829E3E8}"/>
                </a:ext>
              </a:extLst>
            </p:cNvPr>
            <p:cNvSpPr/>
            <p:nvPr/>
          </p:nvSpPr>
          <p:spPr>
            <a:xfrm rot="16200000">
              <a:off x="5873881"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Outcome</a:t>
              </a:r>
            </a:p>
          </p:txBody>
        </p:sp>
        <p:sp>
          <p:nvSpPr>
            <p:cNvPr id="13" name="Flowchart: Off-page Connector 12">
              <a:extLst>
                <a:ext uri="{FF2B5EF4-FFF2-40B4-BE49-F238E27FC236}">
                  <a16:creationId xmlns="" xmlns:a16="http://schemas.microsoft.com/office/drawing/2014/main" id="{590BDCA7-D0BF-8AD2-B294-56D231DBF2FB}"/>
                </a:ext>
              </a:extLst>
            </p:cNvPr>
            <p:cNvSpPr/>
            <p:nvPr/>
          </p:nvSpPr>
          <p:spPr>
            <a:xfrm rot="16200000">
              <a:off x="4541608"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Output</a:t>
              </a:r>
            </a:p>
          </p:txBody>
        </p:sp>
        <p:sp>
          <p:nvSpPr>
            <p:cNvPr id="14" name="Flowchart: Off-page Connector 13">
              <a:extLst>
                <a:ext uri="{FF2B5EF4-FFF2-40B4-BE49-F238E27FC236}">
                  <a16:creationId xmlns="" xmlns:a16="http://schemas.microsoft.com/office/drawing/2014/main" id="{33E0C1A7-65D4-BDB4-595A-461B6138C262}"/>
                </a:ext>
              </a:extLst>
            </p:cNvPr>
            <p:cNvSpPr/>
            <p:nvPr/>
          </p:nvSpPr>
          <p:spPr>
            <a:xfrm rot="16200000">
              <a:off x="3224082" y="4713792"/>
              <a:ext cx="781666" cy="1637071"/>
            </a:xfrm>
            <a:prstGeom prst="flowChartOffpageConnector">
              <a:avLst/>
            </a:prstGeom>
          </p:spPr>
          <p:style>
            <a:lnRef idx="3">
              <a:schemeClr val="lt1"/>
            </a:lnRef>
            <a:fillRef idx="1">
              <a:schemeClr val="accent6"/>
            </a:fillRef>
            <a:effectRef idx="1">
              <a:schemeClr val="accent6"/>
            </a:effectRef>
            <a:fontRef idx="minor">
              <a:schemeClr val="lt1"/>
            </a:fontRef>
          </p:style>
          <p:txBody>
            <a:bodyPr vert="vert" rtlCol="0" anchor="ctr"/>
            <a:lstStyle/>
            <a:p>
              <a:pPr algn="ctr"/>
              <a:r>
                <a:rPr lang="vi-VN" sz="1600" dirty="0"/>
                <a:t>    Process</a:t>
              </a:r>
            </a:p>
          </p:txBody>
        </p:sp>
        <p:sp>
          <p:nvSpPr>
            <p:cNvPr id="15" name="Flowchart: Off-page Connector 14">
              <a:extLst>
                <a:ext uri="{FF2B5EF4-FFF2-40B4-BE49-F238E27FC236}">
                  <a16:creationId xmlns="" xmlns:a16="http://schemas.microsoft.com/office/drawing/2014/main" id="{9DF2030A-2218-0052-39C1-8656A421F2A9}"/>
                </a:ext>
              </a:extLst>
            </p:cNvPr>
            <p:cNvSpPr/>
            <p:nvPr/>
          </p:nvSpPr>
          <p:spPr>
            <a:xfrm rot="16200000">
              <a:off x="1891809"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Input</a:t>
              </a:r>
            </a:p>
          </p:txBody>
        </p:sp>
        <p:pic>
          <p:nvPicPr>
            <p:cNvPr id="16" name="Picture 4" descr="Image result for kpi">
              <a:extLst>
                <a:ext uri="{FF2B5EF4-FFF2-40B4-BE49-F238E27FC236}">
                  <a16:creationId xmlns="" xmlns:a16="http://schemas.microsoft.com/office/drawing/2014/main" id="{54B4B1A9-0784-4AC8-F7F8-53B89C423AF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8323" y="4942391"/>
              <a:ext cx="1930151" cy="11798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821953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B31ABF91-B7A7-1DB1-2E16-F6129EE18A37}"/>
              </a:ext>
            </a:extLst>
          </p:cNvPr>
          <p:cNvSpPr>
            <a:spLocks noGrp="1"/>
          </p:cNvSpPr>
          <p:nvPr>
            <p:ph type="sldNum" sz="quarter" idx="12"/>
          </p:nvPr>
        </p:nvSpPr>
        <p:spPr/>
        <p:txBody>
          <a:bodyPr/>
          <a:lstStyle/>
          <a:p>
            <a:fld id="{08FF37E2-84FC-49F1-8E32-F83BCF3E5694}" type="slidenum">
              <a:rPr lang="en-US" smtClean="0"/>
              <a:t>24</a:t>
            </a:fld>
            <a:endParaRPr lang="en-US"/>
          </a:p>
        </p:txBody>
      </p:sp>
      <p:sp>
        <p:nvSpPr>
          <p:cNvPr id="5" name="TextBox 4">
            <a:extLst>
              <a:ext uri="{FF2B5EF4-FFF2-40B4-BE49-F238E27FC236}">
                <a16:creationId xmlns="" xmlns:a16="http://schemas.microsoft.com/office/drawing/2014/main" id="{CC8573A3-1482-5E4B-5E98-F1048513BB20}"/>
              </a:ext>
            </a:extLst>
          </p:cNvPr>
          <p:cNvSpPr txBox="1"/>
          <p:nvPr/>
        </p:nvSpPr>
        <p:spPr>
          <a:xfrm>
            <a:off x="3210707" y="335674"/>
            <a:ext cx="7424468" cy="523220"/>
          </a:xfrm>
          <a:prstGeom prst="rect">
            <a:avLst/>
          </a:prstGeom>
          <a:noFill/>
        </p:spPr>
        <p:txBody>
          <a:bodyPr wrap="square">
            <a:spAutoFit/>
          </a:bodyPr>
          <a:lstStyle/>
          <a:p>
            <a:pPr>
              <a:spcBef>
                <a:spcPts val="600"/>
              </a:spcBef>
              <a:spcAft>
                <a:spcPts val="600"/>
              </a:spcAft>
            </a:pPr>
            <a:r>
              <a:rPr lang="vi-VN" sz="2800" b="1">
                <a:latin typeface="Times New Roman" panose="02020603050405020304" pitchFamily="18" charset="0"/>
                <a:cs typeface="Times New Roman" panose="02020603050405020304" pitchFamily="18" charset="0"/>
              </a:rPr>
              <a:t>Các chỉ số quá trình - Process Indicators</a:t>
            </a:r>
            <a:endParaRPr lang="en-US" sz="2800" b="1"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 xmlns:a16="http://schemas.microsoft.com/office/drawing/2014/main" id="{7290F0DE-C152-1DD7-3F27-B2BB5AA94939}"/>
              </a:ext>
            </a:extLst>
          </p:cNvPr>
          <p:cNvSpPr txBox="1"/>
          <p:nvPr/>
        </p:nvSpPr>
        <p:spPr>
          <a:xfrm>
            <a:off x="1069145" y="1443841"/>
            <a:ext cx="10747716" cy="4031873"/>
          </a:xfrm>
          <a:prstGeom prst="rect">
            <a:avLst/>
          </a:prstGeom>
          <a:noFill/>
        </p:spPr>
        <p:txBody>
          <a:bodyPr wrap="square">
            <a:spAutoFit/>
          </a:bodyPr>
          <a:lstStyle/>
          <a:p>
            <a:pPr marL="342900" indent="-342900">
              <a:spcBef>
                <a:spcPts val="600"/>
              </a:spcBef>
              <a:spcAft>
                <a:spcPts val="600"/>
              </a:spcAft>
              <a:buFontTx/>
              <a:buChar char="-"/>
            </a:pPr>
            <a:r>
              <a:rPr lang="en-US" sz="2800" dirty="0" err="1">
                <a:solidFill>
                  <a:srgbClr val="1D2129"/>
                </a:solidFill>
                <a:latin typeface="Times New Roman" panose="02020603050405020304" pitchFamily="18" charset="0"/>
                <a:cs typeface="Times New Roman" panose="02020603050405020304" pitchFamily="18" charset="0"/>
              </a:rPr>
              <a:t>Tỷ</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lệ</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thực</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hiện</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kỹ</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thuật</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chuyên</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môn</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theo</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phân</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tuyến</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khám</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chữa</a:t>
            </a:r>
            <a:r>
              <a:rPr lang="en-US" sz="2800" dirty="0">
                <a:solidFill>
                  <a:srgbClr val="1D2129"/>
                </a:solidFill>
                <a:latin typeface="Times New Roman" panose="02020603050405020304" pitchFamily="18" charset="0"/>
                <a:cs typeface="Times New Roman" panose="02020603050405020304" pitchFamily="18" charset="0"/>
              </a:rPr>
              <a:t> </a:t>
            </a:r>
            <a:r>
              <a:rPr lang="en-US" sz="2800" dirty="0" err="1">
                <a:solidFill>
                  <a:srgbClr val="1D2129"/>
                </a:solidFill>
                <a:latin typeface="Times New Roman" panose="02020603050405020304" pitchFamily="18" charset="0"/>
                <a:cs typeface="Times New Roman" panose="02020603050405020304" pitchFamily="18" charset="0"/>
              </a:rPr>
              <a:t>bệnh</a:t>
            </a:r>
            <a:r>
              <a:rPr lang="en-US" sz="2800" dirty="0">
                <a:solidFill>
                  <a:srgbClr val="1D2129"/>
                </a:solidFill>
                <a:latin typeface="Times New Roman" panose="02020603050405020304" pitchFamily="18" charset="0"/>
                <a:cs typeface="Times New Roman" panose="02020603050405020304" pitchFamily="18" charset="0"/>
              </a:rPr>
              <a:t>.</a:t>
            </a:r>
          </a:p>
          <a:p>
            <a:pPr marL="342900" indent="-342900">
              <a:spcBef>
                <a:spcPts val="600"/>
              </a:spcBef>
              <a:spcAft>
                <a:spcPts val="600"/>
              </a:spcAft>
              <a:buFontTx/>
              <a:buChar char="-"/>
            </a:pPr>
            <a:r>
              <a:rPr lang="vi-VN" sz="2800" dirty="0">
                <a:solidFill>
                  <a:srgbClr val="1D2129"/>
                </a:solidFill>
                <a:latin typeface="Times New Roman" panose="02020603050405020304" pitchFamily="18" charset="0"/>
                <a:cs typeface="Times New Roman" panose="02020603050405020304" pitchFamily="18" charset="0"/>
              </a:rPr>
              <a:t>Tỷ lệ phẫu thuật từ loại II trở lên</a:t>
            </a:r>
            <a:r>
              <a:rPr lang="en-US" sz="2800" dirty="0">
                <a:solidFill>
                  <a:srgbClr val="1D2129"/>
                </a:solidFill>
                <a:latin typeface="Times New Roman" panose="02020603050405020304" pitchFamily="18" charset="0"/>
                <a:cs typeface="Times New Roman" panose="02020603050405020304" pitchFamily="18" charset="0"/>
              </a:rPr>
              <a:t>.</a:t>
            </a:r>
          </a:p>
          <a:p>
            <a:pPr marL="342900" indent="-342900">
              <a:spcBef>
                <a:spcPts val="600"/>
              </a:spcBef>
              <a:spcAft>
                <a:spcPts val="600"/>
              </a:spcAft>
              <a:buFontTx/>
              <a:buChar char="-"/>
            </a:pPr>
            <a:r>
              <a:rPr lang="vi-VN" sz="2800" dirty="0">
                <a:solidFill>
                  <a:srgbClr val="1D2129"/>
                </a:solidFill>
                <a:latin typeface="Times New Roman" panose="02020603050405020304" pitchFamily="18" charset="0"/>
                <a:cs typeface="Times New Roman" panose="02020603050405020304" pitchFamily="18" charset="0"/>
              </a:rPr>
              <a:t>Thời gian khám bệnh trung bình của người bệnh</a:t>
            </a:r>
            <a:r>
              <a:rPr lang="en-US" sz="2800" dirty="0">
                <a:solidFill>
                  <a:srgbClr val="1D2129"/>
                </a:solidFill>
                <a:latin typeface="Times New Roman" panose="02020603050405020304" pitchFamily="18" charset="0"/>
                <a:cs typeface="Times New Roman" panose="02020603050405020304" pitchFamily="18" charset="0"/>
              </a:rPr>
              <a:t>.</a:t>
            </a:r>
          </a:p>
          <a:p>
            <a:pPr marL="342900" indent="-342900">
              <a:spcBef>
                <a:spcPts val="600"/>
              </a:spcBef>
              <a:spcAft>
                <a:spcPts val="600"/>
              </a:spcAft>
              <a:buFontTx/>
              <a:buChar char="-"/>
            </a:pPr>
            <a:r>
              <a:rPr lang="vi-VN" sz="2800" dirty="0">
                <a:solidFill>
                  <a:srgbClr val="1D2129"/>
                </a:solidFill>
                <a:latin typeface="Times New Roman" panose="02020603050405020304" pitchFamily="18" charset="0"/>
                <a:cs typeface="Times New Roman" panose="02020603050405020304" pitchFamily="18" charset="0"/>
              </a:rPr>
              <a:t>Thời gian nằm viện trung bình (tất cả các bệnh)</a:t>
            </a:r>
            <a:r>
              <a:rPr lang="en-US" sz="2800" dirty="0">
                <a:solidFill>
                  <a:srgbClr val="1D2129"/>
                </a:solidFill>
                <a:latin typeface="Times New Roman" panose="02020603050405020304" pitchFamily="18" charset="0"/>
                <a:cs typeface="Times New Roman" panose="02020603050405020304" pitchFamily="18" charset="0"/>
              </a:rPr>
              <a:t>.</a:t>
            </a:r>
          </a:p>
          <a:p>
            <a:pPr marL="342900" indent="-342900">
              <a:spcBef>
                <a:spcPts val="600"/>
              </a:spcBef>
              <a:spcAft>
                <a:spcPts val="600"/>
              </a:spcAft>
              <a:buFontTx/>
              <a:buChar char="-"/>
            </a:pPr>
            <a:r>
              <a:rPr lang="vi-VN" sz="2800" dirty="0">
                <a:solidFill>
                  <a:srgbClr val="1D2129"/>
                </a:solidFill>
                <a:latin typeface="Times New Roman" panose="02020603050405020304" pitchFamily="18" charset="0"/>
                <a:cs typeface="Times New Roman" panose="02020603050405020304" pitchFamily="18" charset="0"/>
              </a:rPr>
              <a:t>Hiệu suất sử dụng phòng mổ</a:t>
            </a:r>
            <a:r>
              <a:rPr lang="en-US" sz="2800" dirty="0">
                <a:solidFill>
                  <a:srgbClr val="1D2129"/>
                </a:solidFill>
                <a:latin typeface="Times New Roman" panose="02020603050405020304" pitchFamily="18" charset="0"/>
                <a:cs typeface="Times New Roman" panose="02020603050405020304" pitchFamily="18" charset="0"/>
              </a:rPr>
              <a:t>.</a:t>
            </a:r>
          </a:p>
          <a:p>
            <a:pPr marL="342900" indent="-342900">
              <a:spcBef>
                <a:spcPts val="600"/>
              </a:spcBef>
              <a:spcAft>
                <a:spcPts val="600"/>
              </a:spcAft>
              <a:buFontTx/>
              <a:buChar char="-"/>
            </a:pPr>
            <a:r>
              <a:rPr lang="vi-VN" sz="2800">
                <a:solidFill>
                  <a:srgbClr val="1D2129"/>
                </a:solidFill>
                <a:latin typeface="Times New Roman" panose="02020603050405020304" pitchFamily="18" charset="0"/>
                <a:cs typeface="Times New Roman" panose="02020603050405020304" pitchFamily="18" charset="0"/>
              </a:rPr>
              <a:t>Tỷ </a:t>
            </a:r>
            <a:r>
              <a:rPr lang="vi-VN" sz="2800" dirty="0">
                <a:solidFill>
                  <a:srgbClr val="1D2129"/>
                </a:solidFill>
                <a:latin typeface="Times New Roman" panose="02020603050405020304" pitchFamily="18" charset="0"/>
                <a:cs typeface="Times New Roman" panose="02020603050405020304" pitchFamily="18" charset="0"/>
              </a:rPr>
              <a:t>lệ tai nạn thương tích do vật sắc nhọn</a:t>
            </a:r>
            <a:r>
              <a:rPr lang="en-US" sz="2800" dirty="0">
                <a:solidFill>
                  <a:srgbClr val="1D2129"/>
                </a:solidFill>
                <a:latin typeface="Times New Roman" panose="02020603050405020304" pitchFamily="18" charset="0"/>
                <a:cs typeface="Times New Roman" panose="02020603050405020304" pitchFamily="18" charset="0"/>
              </a:rPr>
              <a:t>.</a:t>
            </a:r>
          </a:p>
          <a:p>
            <a:pPr marL="342900" indent="-342900">
              <a:spcBef>
                <a:spcPts val="600"/>
              </a:spcBef>
              <a:spcAft>
                <a:spcPts val="600"/>
              </a:spcAft>
              <a:buFontTx/>
              <a:buChar char="-"/>
            </a:pPr>
            <a:r>
              <a:rPr lang="vi-VN" sz="2800" dirty="0">
                <a:solidFill>
                  <a:srgbClr val="1D2129"/>
                </a:solidFill>
                <a:latin typeface="Times New Roman" panose="02020603050405020304" pitchFamily="18" charset="0"/>
                <a:cs typeface="Times New Roman" panose="02020603050405020304" pitchFamily="18" charset="0"/>
              </a:rPr>
              <a:t>Tỷ lệ tiêm phòng viêm gan B trong nhân viên y tế</a:t>
            </a:r>
            <a:r>
              <a:rPr lang="en-US" sz="2800" dirty="0">
                <a:solidFill>
                  <a:srgbClr val="1D2129"/>
                </a:solidFill>
                <a:latin typeface="Times New Roman" panose="02020603050405020304" pitchFamily="18" charset="0"/>
                <a:cs typeface="Times New Roman" panose="02020603050405020304" pitchFamily="18" charset="0"/>
              </a:rPr>
              <a:t>.</a:t>
            </a:r>
            <a:endParaRPr lang="vi-VN" sz="2800" dirty="0">
              <a:solidFill>
                <a:srgbClr val="1D2129"/>
              </a:solidFill>
              <a:latin typeface="Times New Roman" panose="02020603050405020304" pitchFamily="18" charset="0"/>
              <a:cs typeface="Times New Roman" panose="02020603050405020304" pitchFamily="18" charset="0"/>
            </a:endParaRPr>
          </a:p>
        </p:txBody>
      </p:sp>
      <p:grpSp>
        <p:nvGrpSpPr>
          <p:cNvPr id="7" name="Group 6">
            <a:extLst>
              <a:ext uri="{FF2B5EF4-FFF2-40B4-BE49-F238E27FC236}">
                <a16:creationId xmlns="" xmlns:a16="http://schemas.microsoft.com/office/drawing/2014/main" id="{BC469315-571C-3B82-4732-A1255DC0329B}"/>
              </a:ext>
            </a:extLst>
          </p:cNvPr>
          <p:cNvGrpSpPr/>
          <p:nvPr/>
        </p:nvGrpSpPr>
        <p:grpSpPr>
          <a:xfrm>
            <a:off x="1219199" y="5416868"/>
            <a:ext cx="8864368" cy="1179871"/>
            <a:chOff x="1464106" y="4942391"/>
            <a:chExt cx="8864368" cy="1179871"/>
          </a:xfrm>
        </p:grpSpPr>
        <p:sp>
          <p:nvSpPr>
            <p:cNvPr id="8" name="Flowchart: Off-page Connector 7">
              <a:extLst>
                <a:ext uri="{FF2B5EF4-FFF2-40B4-BE49-F238E27FC236}">
                  <a16:creationId xmlns="" xmlns:a16="http://schemas.microsoft.com/office/drawing/2014/main" id="{ED3D9CA3-F29F-984F-98D6-E154434BEB71}"/>
                </a:ext>
              </a:extLst>
            </p:cNvPr>
            <p:cNvSpPr/>
            <p:nvPr/>
          </p:nvSpPr>
          <p:spPr>
            <a:xfrm rot="16200000">
              <a:off x="7188954"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Efficiency</a:t>
              </a:r>
            </a:p>
          </p:txBody>
        </p:sp>
        <p:sp>
          <p:nvSpPr>
            <p:cNvPr id="9" name="Flowchart: Off-page Connector 8">
              <a:extLst>
                <a:ext uri="{FF2B5EF4-FFF2-40B4-BE49-F238E27FC236}">
                  <a16:creationId xmlns="" xmlns:a16="http://schemas.microsoft.com/office/drawing/2014/main" id="{AA373122-B714-3215-FC3F-DA01851A725E}"/>
                </a:ext>
              </a:extLst>
            </p:cNvPr>
            <p:cNvSpPr/>
            <p:nvPr/>
          </p:nvSpPr>
          <p:spPr>
            <a:xfrm rot="16200000">
              <a:off x="5873881"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Outcome</a:t>
              </a:r>
            </a:p>
          </p:txBody>
        </p:sp>
        <p:sp>
          <p:nvSpPr>
            <p:cNvPr id="10" name="Flowchart: Off-page Connector 9">
              <a:extLst>
                <a:ext uri="{FF2B5EF4-FFF2-40B4-BE49-F238E27FC236}">
                  <a16:creationId xmlns="" xmlns:a16="http://schemas.microsoft.com/office/drawing/2014/main" id="{F878581C-5C2C-BDA7-20C7-1C4928B78FC6}"/>
                </a:ext>
              </a:extLst>
            </p:cNvPr>
            <p:cNvSpPr/>
            <p:nvPr/>
          </p:nvSpPr>
          <p:spPr>
            <a:xfrm rot="16200000">
              <a:off x="4541608"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Output</a:t>
              </a:r>
            </a:p>
          </p:txBody>
        </p:sp>
        <p:sp>
          <p:nvSpPr>
            <p:cNvPr id="11" name="Flowchart: Off-page Connector 10">
              <a:extLst>
                <a:ext uri="{FF2B5EF4-FFF2-40B4-BE49-F238E27FC236}">
                  <a16:creationId xmlns="" xmlns:a16="http://schemas.microsoft.com/office/drawing/2014/main" id="{BAFF8EE9-0EB5-5675-8778-FF7BDE9C8A5C}"/>
                </a:ext>
              </a:extLst>
            </p:cNvPr>
            <p:cNvSpPr/>
            <p:nvPr/>
          </p:nvSpPr>
          <p:spPr>
            <a:xfrm rot="16200000">
              <a:off x="3224082" y="4713792"/>
              <a:ext cx="781666" cy="1637071"/>
            </a:xfrm>
            <a:prstGeom prst="flowChartOffpageConnector">
              <a:avLst/>
            </a:prstGeom>
          </p:spPr>
          <p:style>
            <a:lnRef idx="3">
              <a:schemeClr val="lt1"/>
            </a:lnRef>
            <a:fillRef idx="1">
              <a:schemeClr val="accent6"/>
            </a:fillRef>
            <a:effectRef idx="1">
              <a:schemeClr val="accent6"/>
            </a:effectRef>
            <a:fontRef idx="minor">
              <a:schemeClr val="lt1"/>
            </a:fontRef>
          </p:style>
          <p:txBody>
            <a:bodyPr vert="vert" rtlCol="0" anchor="ctr"/>
            <a:lstStyle/>
            <a:p>
              <a:pPr algn="ctr"/>
              <a:r>
                <a:rPr lang="vi-VN" sz="1600" dirty="0"/>
                <a:t>    Process</a:t>
              </a:r>
            </a:p>
          </p:txBody>
        </p:sp>
        <p:sp>
          <p:nvSpPr>
            <p:cNvPr id="12" name="Flowchart: Off-page Connector 11">
              <a:extLst>
                <a:ext uri="{FF2B5EF4-FFF2-40B4-BE49-F238E27FC236}">
                  <a16:creationId xmlns="" xmlns:a16="http://schemas.microsoft.com/office/drawing/2014/main" id="{831A9F7F-B149-315C-0DA6-A760DD343204}"/>
                </a:ext>
              </a:extLst>
            </p:cNvPr>
            <p:cNvSpPr/>
            <p:nvPr/>
          </p:nvSpPr>
          <p:spPr>
            <a:xfrm rot="16200000">
              <a:off x="1891809"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Input</a:t>
              </a:r>
            </a:p>
          </p:txBody>
        </p:sp>
        <p:pic>
          <p:nvPicPr>
            <p:cNvPr id="13" name="Picture 4" descr="Image result for kpi">
              <a:extLst>
                <a:ext uri="{FF2B5EF4-FFF2-40B4-BE49-F238E27FC236}">
                  <a16:creationId xmlns="" xmlns:a16="http://schemas.microsoft.com/office/drawing/2014/main" id="{3EA58F0F-5653-9BB5-54C6-21638B3E328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8323" y="4942391"/>
              <a:ext cx="1930151" cy="11798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63057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97CEDCB1-AFAC-EECD-6A94-496EB159554A}"/>
              </a:ext>
            </a:extLst>
          </p:cNvPr>
          <p:cNvSpPr>
            <a:spLocks noGrp="1"/>
          </p:cNvSpPr>
          <p:nvPr>
            <p:ph idx="1"/>
          </p:nvPr>
        </p:nvSpPr>
        <p:spPr>
          <a:xfrm>
            <a:off x="609601" y="1410549"/>
            <a:ext cx="10954042" cy="4205421"/>
          </a:xfrm>
        </p:spPr>
        <p:txBody>
          <a:bodyPr>
            <a:normAutofit/>
          </a:bodyPr>
          <a:lstStyle/>
          <a:p>
            <a:r>
              <a:rPr lang="vi-VN" sz="2800">
                <a:solidFill>
                  <a:schemeClr val="bg1"/>
                </a:solidFill>
                <a:latin typeface="Times New Roman" panose="02020603050405020304" pitchFamily="18" charset="0"/>
                <a:cs typeface="Times New Roman" panose="02020603050405020304" pitchFamily="18" charset="0"/>
              </a:rPr>
              <a:t>Chỉ số này đo lường khối lượng dịch vụ y tế trực tiếp mà cơ sở y tế hoặc hệ thống y tế đã cung cấp được cho người dân. Nó mang tính chất định lượng, "đếm" số lượng công việc đã hoàn thành.</a:t>
            </a:r>
            <a:r>
              <a:rPr lang="en-US" sz="2800">
                <a:solidFill>
                  <a:schemeClr val="bg1"/>
                </a:solidFill>
                <a:latin typeface="Times New Roman" panose="02020603050405020304" pitchFamily="18" charset="0"/>
                <a:cs typeface="Times New Roman" panose="02020603050405020304" pitchFamily="18" charset="0"/>
              </a:rPr>
              <a:t> </a:t>
            </a:r>
            <a:r>
              <a:rPr lang="vi-VN" sz="2800">
                <a:solidFill>
                  <a:schemeClr val="bg1"/>
                </a:solidFill>
                <a:latin typeface="Times New Roman" panose="02020603050405020304" pitchFamily="18" charset="0"/>
                <a:cs typeface="Times New Roman" panose="02020603050405020304" pitchFamily="18" charset="0"/>
              </a:rPr>
              <a:t>Ví dụ: </a:t>
            </a:r>
          </a:p>
          <a:p>
            <a:r>
              <a:rPr lang="en-US" sz="2800">
                <a:solidFill>
                  <a:schemeClr val="bg1"/>
                </a:solidFill>
                <a:latin typeface="Times New Roman" panose="02020603050405020304" pitchFamily="18" charset="0"/>
                <a:cs typeface="Times New Roman" panose="02020603050405020304" pitchFamily="18" charset="0"/>
              </a:rPr>
              <a:t>- Tỷ lệ nhiễm khuẩn vết mổ.</a:t>
            </a:r>
          </a:p>
          <a:p>
            <a:r>
              <a:rPr lang="en-US" sz="2800">
                <a:solidFill>
                  <a:schemeClr val="bg1"/>
                </a:solidFill>
                <a:latin typeface="Times New Roman" panose="02020603050405020304" pitchFamily="18" charset="0"/>
                <a:cs typeface="Times New Roman" panose="02020603050405020304" pitchFamily="18" charset="0"/>
              </a:rPr>
              <a:t>- Tỷ lệ viêm phổi do nhiễm khuẩn bệnh viện.</a:t>
            </a:r>
          </a:p>
          <a:p>
            <a:r>
              <a:rPr lang="en-US" sz="2800">
                <a:solidFill>
                  <a:schemeClr val="bg1"/>
                </a:solidFill>
                <a:latin typeface="Times New Roman" panose="02020603050405020304" pitchFamily="18" charset="0"/>
                <a:cs typeface="Times New Roman" panose="02020603050405020304" pitchFamily="18" charset="0"/>
              </a:rPr>
              <a:t>- Số sự cố y khoa nghiêm trọng.</a:t>
            </a:r>
          </a:p>
        </p:txBody>
      </p:sp>
      <p:sp>
        <p:nvSpPr>
          <p:cNvPr id="4" name="Slide Number Placeholder 3">
            <a:extLst>
              <a:ext uri="{FF2B5EF4-FFF2-40B4-BE49-F238E27FC236}">
                <a16:creationId xmlns="" xmlns:a16="http://schemas.microsoft.com/office/drawing/2014/main" id="{B72035C0-0AF1-241C-AFA8-16BAC1011323}"/>
              </a:ext>
            </a:extLst>
          </p:cNvPr>
          <p:cNvSpPr>
            <a:spLocks noGrp="1"/>
          </p:cNvSpPr>
          <p:nvPr>
            <p:ph type="sldNum" sz="quarter" idx="12"/>
          </p:nvPr>
        </p:nvSpPr>
        <p:spPr/>
        <p:txBody>
          <a:bodyPr/>
          <a:lstStyle/>
          <a:p>
            <a:fld id="{08FF37E2-84FC-49F1-8E32-F83BCF3E5694}" type="slidenum">
              <a:rPr lang="en-US" smtClean="0"/>
              <a:t>25</a:t>
            </a:fld>
            <a:endParaRPr lang="en-US"/>
          </a:p>
        </p:txBody>
      </p:sp>
      <p:sp>
        <p:nvSpPr>
          <p:cNvPr id="5" name="TextBox 4">
            <a:extLst>
              <a:ext uri="{FF2B5EF4-FFF2-40B4-BE49-F238E27FC236}">
                <a16:creationId xmlns="" xmlns:a16="http://schemas.microsoft.com/office/drawing/2014/main" id="{89E77F8E-A9D9-10AC-619C-FE2560ED85C8}"/>
              </a:ext>
            </a:extLst>
          </p:cNvPr>
          <p:cNvSpPr txBox="1"/>
          <p:nvPr/>
        </p:nvSpPr>
        <p:spPr>
          <a:xfrm>
            <a:off x="3210707" y="335674"/>
            <a:ext cx="7424468" cy="523220"/>
          </a:xfrm>
          <a:prstGeom prst="rect">
            <a:avLst/>
          </a:prstGeom>
          <a:noFill/>
        </p:spPr>
        <p:txBody>
          <a:bodyPr wrap="square">
            <a:spAutoFit/>
          </a:bodyPr>
          <a:lstStyle/>
          <a:p>
            <a:pPr>
              <a:spcBef>
                <a:spcPts val="600"/>
              </a:spcBef>
              <a:spcAft>
                <a:spcPts val="600"/>
              </a:spcAft>
            </a:pPr>
            <a:r>
              <a:rPr lang="vi-VN" sz="2800" b="1">
                <a:latin typeface="Times New Roman" panose="02020603050405020304" pitchFamily="18" charset="0"/>
                <a:cs typeface="Times New Roman" panose="02020603050405020304" pitchFamily="18" charset="0"/>
              </a:rPr>
              <a:t>Các chỉ số đầu ra - Output Indicators</a:t>
            </a:r>
          </a:p>
        </p:txBody>
      </p:sp>
      <p:grpSp>
        <p:nvGrpSpPr>
          <p:cNvPr id="6" name="Group 5">
            <a:extLst>
              <a:ext uri="{FF2B5EF4-FFF2-40B4-BE49-F238E27FC236}">
                <a16:creationId xmlns="" xmlns:a16="http://schemas.microsoft.com/office/drawing/2014/main" id="{8D7F8998-C3E6-D87E-30AB-139F65C9481E}"/>
              </a:ext>
            </a:extLst>
          </p:cNvPr>
          <p:cNvGrpSpPr/>
          <p:nvPr/>
        </p:nvGrpSpPr>
        <p:grpSpPr>
          <a:xfrm>
            <a:off x="1219199" y="5416868"/>
            <a:ext cx="8864368" cy="1179871"/>
            <a:chOff x="1464106" y="4942391"/>
            <a:chExt cx="8864368" cy="1179871"/>
          </a:xfrm>
        </p:grpSpPr>
        <p:sp>
          <p:nvSpPr>
            <p:cNvPr id="7" name="Flowchart: Off-page Connector 6">
              <a:extLst>
                <a:ext uri="{FF2B5EF4-FFF2-40B4-BE49-F238E27FC236}">
                  <a16:creationId xmlns="" xmlns:a16="http://schemas.microsoft.com/office/drawing/2014/main" id="{5E7253EE-0EF5-A9A8-1B53-9F11D8E0741D}"/>
                </a:ext>
              </a:extLst>
            </p:cNvPr>
            <p:cNvSpPr/>
            <p:nvPr/>
          </p:nvSpPr>
          <p:spPr>
            <a:xfrm rot="16200000">
              <a:off x="7188954"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Efficiency</a:t>
              </a:r>
            </a:p>
          </p:txBody>
        </p:sp>
        <p:sp>
          <p:nvSpPr>
            <p:cNvPr id="8" name="Flowchart: Off-page Connector 7">
              <a:extLst>
                <a:ext uri="{FF2B5EF4-FFF2-40B4-BE49-F238E27FC236}">
                  <a16:creationId xmlns="" xmlns:a16="http://schemas.microsoft.com/office/drawing/2014/main" id="{395CD171-A409-029D-56EA-59C3F254581B}"/>
                </a:ext>
              </a:extLst>
            </p:cNvPr>
            <p:cNvSpPr/>
            <p:nvPr/>
          </p:nvSpPr>
          <p:spPr>
            <a:xfrm rot="16200000">
              <a:off x="5873881"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Outcome</a:t>
              </a:r>
            </a:p>
          </p:txBody>
        </p:sp>
        <p:sp>
          <p:nvSpPr>
            <p:cNvPr id="9" name="Flowchart: Off-page Connector 8">
              <a:extLst>
                <a:ext uri="{FF2B5EF4-FFF2-40B4-BE49-F238E27FC236}">
                  <a16:creationId xmlns="" xmlns:a16="http://schemas.microsoft.com/office/drawing/2014/main" id="{05B7C6DB-698C-5F76-FE98-99D533B173AA}"/>
                </a:ext>
              </a:extLst>
            </p:cNvPr>
            <p:cNvSpPr/>
            <p:nvPr/>
          </p:nvSpPr>
          <p:spPr>
            <a:xfrm rot="16200000">
              <a:off x="4541608" y="4713792"/>
              <a:ext cx="781666" cy="1637071"/>
            </a:xfrm>
            <a:prstGeom prst="flowChartOffpageConnector">
              <a:avLst/>
            </a:prstGeom>
          </p:spPr>
          <p:style>
            <a:lnRef idx="3">
              <a:schemeClr val="lt1"/>
            </a:lnRef>
            <a:fillRef idx="1">
              <a:schemeClr val="accent6"/>
            </a:fillRef>
            <a:effectRef idx="1">
              <a:schemeClr val="accent6"/>
            </a:effectRef>
            <a:fontRef idx="minor">
              <a:schemeClr val="lt1"/>
            </a:fontRef>
          </p:style>
          <p:txBody>
            <a:bodyPr vert="vert" rtlCol="0" anchor="ctr"/>
            <a:lstStyle/>
            <a:p>
              <a:pPr algn="ctr"/>
              <a:r>
                <a:rPr lang="vi-VN" sz="1600" dirty="0"/>
                <a:t>    Output</a:t>
              </a:r>
            </a:p>
          </p:txBody>
        </p:sp>
        <p:sp>
          <p:nvSpPr>
            <p:cNvPr id="10" name="Flowchart: Off-page Connector 9">
              <a:extLst>
                <a:ext uri="{FF2B5EF4-FFF2-40B4-BE49-F238E27FC236}">
                  <a16:creationId xmlns="" xmlns:a16="http://schemas.microsoft.com/office/drawing/2014/main" id="{17648408-5A32-9406-4662-01F287E67DAE}"/>
                </a:ext>
              </a:extLst>
            </p:cNvPr>
            <p:cNvSpPr/>
            <p:nvPr/>
          </p:nvSpPr>
          <p:spPr>
            <a:xfrm rot="16200000">
              <a:off x="3224082"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Process</a:t>
              </a:r>
            </a:p>
          </p:txBody>
        </p:sp>
        <p:sp>
          <p:nvSpPr>
            <p:cNvPr id="11" name="Flowchart: Off-page Connector 10">
              <a:extLst>
                <a:ext uri="{FF2B5EF4-FFF2-40B4-BE49-F238E27FC236}">
                  <a16:creationId xmlns="" xmlns:a16="http://schemas.microsoft.com/office/drawing/2014/main" id="{32EEEEC4-4D88-8761-95AE-252A72270D33}"/>
                </a:ext>
              </a:extLst>
            </p:cNvPr>
            <p:cNvSpPr/>
            <p:nvPr/>
          </p:nvSpPr>
          <p:spPr>
            <a:xfrm rot="16200000">
              <a:off x="1891809"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Input</a:t>
              </a:r>
            </a:p>
          </p:txBody>
        </p:sp>
        <p:pic>
          <p:nvPicPr>
            <p:cNvPr id="12" name="Picture 4" descr="Image result for kpi">
              <a:extLst>
                <a:ext uri="{FF2B5EF4-FFF2-40B4-BE49-F238E27FC236}">
                  <a16:creationId xmlns="" xmlns:a16="http://schemas.microsoft.com/office/drawing/2014/main" id="{3E5702CA-263C-F65A-D97A-F89F6161B6D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8323" y="4942391"/>
              <a:ext cx="1930151" cy="11798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062937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246DEEBC-07FD-569B-8AE9-9241898261E0}"/>
              </a:ext>
            </a:extLst>
          </p:cNvPr>
          <p:cNvSpPr>
            <a:spLocks noGrp="1"/>
          </p:cNvSpPr>
          <p:nvPr>
            <p:ph idx="1"/>
          </p:nvPr>
        </p:nvSpPr>
        <p:spPr>
          <a:xfrm>
            <a:off x="609600" y="1547447"/>
            <a:ext cx="10363200" cy="4243756"/>
          </a:xfrm>
        </p:spPr>
        <p:txBody>
          <a:bodyPr>
            <a:normAutofit/>
          </a:bodyPr>
          <a:lstStyle/>
          <a:p>
            <a:r>
              <a:rPr lang="en-US">
                <a:solidFill>
                  <a:schemeClr val="bg1"/>
                </a:solidFill>
                <a:latin typeface="Times New Roman" panose="02020603050405020304" pitchFamily="18" charset="0"/>
                <a:cs typeface="Times New Roman" panose="02020603050405020304" pitchFamily="18" charset="0"/>
              </a:rPr>
              <a:t>- </a:t>
            </a:r>
            <a:r>
              <a:rPr lang="en-US" sz="2800">
                <a:solidFill>
                  <a:schemeClr val="bg1"/>
                </a:solidFill>
                <a:latin typeface="Times New Roman" panose="02020603050405020304" pitchFamily="18" charset="0"/>
                <a:cs typeface="Times New Roman" panose="02020603050405020304" pitchFamily="18" charset="0"/>
              </a:rPr>
              <a:t>Số sự cố ngoài y khoa nghiêm trọng.</a:t>
            </a:r>
          </a:p>
          <a:p>
            <a:r>
              <a:rPr lang="en-US" sz="2800">
                <a:solidFill>
                  <a:schemeClr val="bg1"/>
                </a:solidFill>
                <a:latin typeface="Times New Roman" panose="02020603050405020304" pitchFamily="18" charset="0"/>
                <a:cs typeface="Times New Roman" panose="02020603050405020304" pitchFamily="18" charset="0"/>
              </a:rPr>
              <a:t>- </a:t>
            </a:r>
            <a:r>
              <a:rPr lang="vi-VN" sz="2800">
                <a:solidFill>
                  <a:schemeClr val="bg1"/>
                </a:solidFill>
                <a:latin typeface="Times New Roman" panose="02020603050405020304" pitchFamily="18" charset="0"/>
                <a:cs typeface="Times New Roman" panose="02020603050405020304" pitchFamily="18" charset="0"/>
              </a:rPr>
              <a:t>Công suất sử dụng giường bệnh thực tế</a:t>
            </a:r>
            <a:r>
              <a:rPr lang="en-US" sz="2800">
                <a:solidFill>
                  <a:schemeClr val="bg1"/>
                </a:solidFill>
                <a:latin typeface="Times New Roman" panose="02020603050405020304" pitchFamily="18" charset="0"/>
                <a:cs typeface="Times New Roman" panose="02020603050405020304" pitchFamily="18" charset="0"/>
              </a:rPr>
              <a:t>.</a:t>
            </a:r>
          </a:p>
          <a:p>
            <a:r>
              <a:rPr lang="en-US" sz="2800">
                <a:solidFill>
                  <a:schemeClr val="bg1"/>
                </a:solidFill>
                <a:latin typeface="Times New Roman" panose="02020603050405020304" pitchFamily="18" charset="0"/>
                <a:cs typeface="Times New Roman" panose="02020603050405020304" pitchFamily="18" charset="0"/>
              </a:rPr>
              <a:t>- </a:t>
            </a:r>
            <a:r>
              <a:rPr lang="vi-VN" sz="2800">
                <a:solidFill>
                  <a:schemeClr val="bg1"/>
                </a:solidFill>
                <a:latin typeface="Times New Roman" panose="02020603050405020304" pitchFamily="18" charset="0"/>
                <a:cs typeface="Times New Roman" panose="02020603050405020304" pitchFamily="18" charset="0"/>
              </a:rPr>
              <a:t>Tỷ lệ tử vong và tiên lượng tử vong gia đình xin về (tất cả các bệnh)</a:t>
            </a:r>
            <a:r>
              <a:rPr lang="en-US" sz="2800">
                <a:solidFill>
                  <a:schemeClr val="bg1"/>
                </a:solidFill>
                <a:latin typeface="Times New Roman" panose="02020603050405020304" pitchFamily="18" charset="0"/>
                <a:cs typeface="Times New Roman" panose="02020603050405020304" pitchFamily="18" charset="0"/>
              </a:rPr>
              <a:t>.</a:t>
            </a:r>
          </a:p>
          <a:p>
            <a:r>
              <a:rPr lang="en-US" sz="2800">
                <a:solidFill>
                  <a:schemeClr val="bg1"/>
                </a:solidFill>
                <a:latin typeface="Times New Roman" panose="02020603050405020304" pitchFamily="18" charset="0"/>
                <a:cs typeface="Times New Roman" panose="02020603050405020304" pitchFamily="18" charset="0"/>
              </a:rPr>
              <a:t>- </a:t>
            </a:r>
            <a:r>
              <a:rPr lang="vi-VN" sz="2800">
                <a:solidFill>
                  <a:schemeClr val="bg1"/>
                </a:solidFill>
                <a:latin typeface="Times New Roman" panose="02020603050405020304" pitchFamily="18" charset="0"/>
                <a:cs typeface="Times New Roman" panose="02020603050405020304" pitchFamily="18" charset="0"/>
              </a:rPr>
              <a:t> Tỷ lệ chuyển lên tuyến trên khám chữa bệnh (tất cả các bệnh)</a:t>
            </a:r>
            <a:r>
              <a:rPr lang="en-US" sz="2800">
                <a:solidFill>
                  <a:schemeClr val="bg1"/>
                </a:solidFill>
                <a:latin typeface="Times New Roman" panose="02020603050405020304" pitchFamily="18" charset="0"/>
                <a:cs typeface="Times New Roman" panose="02020603050405020304" pitchFamily="18" charset="0"/>
              </a:rPr>
              <a:t>.</a:t>
            </a:r>
          </a:p>
          <a:p>
            <a:r>
              <a:rPr lang="en-US" sz="2800">
                <a:solidFill>
                  <a:schemeClr val="bg1"/>
                </a:solidFill>
                <a:latin typeface="Times New Roman" panose="02020603050405020304" pitchFamily="18" charset="0"/>
                <a:cs typeface="Times New Roman" panose="02020603050405020304" pitchFamily="18" charset="0"/>
              </a:rPr>
              <a:t>- Tỷ lệ hài lòng của nhân viên y tế.</a:t>
            </a:r>
          </a:p>
          <a:p>
            <a:r>
              <a:rPr lang="en-US" sz="2800">
                <a:solidFill>
                  <a:schemeClr val="bg1"/>
                </a:solidFill>
                <a:latin typeface="Times New Roman" panose="02020603050405020304" pitchFamily="18" charset="0"/>
                <a:cs typeface="Times New Roman" panose="02020603050405020304" pitchFamily="18" charset="0"/>
              </a:rPr>
              <a:t>- </a:t>
            </a:r>
            <a:r>
              <a:rPr lang="vi-VN" sz="2800">
                <a:solidFill>
                  <a:schemeClr val="bg1"/>
                </a:solidFill>
                <a:latin typeface="Times New Roman" panose="02020603050405020304" pitchFamily="18" charset="0"/>
                <a:cs typeface="Times New Roman" panose="02020603050405020304" pitchFamily="18" charset="0"/>
              </a:rPr>
              <a:t>Tỷ lệ hài lòng của người bệnh với dịch vụ khám chữa bệnh</a:t>
            </a:r>
            <a:r>
              <a:rPr lang="en-US" sz="2800">
                <a:solidFill>
                  <a:schemeClr val="bg1"/>
                </a:solidFill>
                <a:latin typeface="Times New Roman" panose="02020603050405020304" pitchFamily="18" charset="0"/>
                <a:cs typeface="Times New Roman" panose="02020603050405020304" pitchFamily="18" charset="0"/>
              </a:rPr>
              <a:t>.</a:t>
            </a:r>
            <a:endParaRPr lang="vi-VN" sz="2800">
              <a:solidFill>
                <a:schemeClr val="bg1"/>
              </a:solidFill>
              <a:latin typeface="Times New Roman" panose="02020603050405020304" pitchFamily="18" charset="0"/>
              <a:cs typeface="Times New Roman" panose="02020603050405020304" pitchFamily="18" charset="0"/>
            </a:endParaRPr>
          </a:p>
          <a:p>
            <a:endParaRPr lang="en-US"/>
          </a:p>
        </p:txBody>
      </p:sp>
      <p:sp>
        <p:nvSpPr>
          <p:cNvPr id="4" name="Slide Number Placeholder 3">
            <a:extLst>
              <a:ext uri="{FF2B5EF4-FFF2-40B4-BE49-F238E27FC236}">
                <a16:creationId xmlns="" xmlns:a16="http://schemas.microsoft.com/office/drawing/2014/main" id="{445F2339-A949-4275-D5E8-836ADB51BD57}"/>
              </a:ext>
            </a:extLst>
          </p:cNvPr>
          <p:cNvSpPr>
            <a:spLocks noGrp="1"/>
          </p:cNvSpPr>
          <p:nvPr>
            <p:ph type="sldNum" sz="quarter" idx="12"/>
          </p:nvPr>
        </p:nvSpPr>
        <p:spPr/>
        <p:txBody>
          <a:bodyPr/>
          <a:lstStyle/>
          <a:p>
            <a:fld id="{08FF37E2-84FC-49F1-8E32-F83BCF3E5694}" type="slidenum">
              <a:rPr lang="en-US" smtClean="0"/>
              <a:t>26</a:t>
            </a:fld>
            <a:endParaRPr lang="en-US"/>
          </a:p>
        </p:txBody>
      </p:sp>
      <p:grpSp>
        <p:nvGrpSpPr>
          <p:cNvPr id="5" name="Group 4">
            <a:extLst>
              <a:ext uri="{FF2B5EF4-FFF2-40B4-BE49-F238E27FC236}">
                <a16:creationId xmlns="" xmlns:a16="http://schemas.microsoft.com/office/drawing/2014/main" id="{2D38B5A7-17DF-A639-78DD-4F2B06B3914F}"/>
              </a:ext>
            </a:extLst>
          </p:cNvPr>
          <p:cNvGrpSpPr/>
          <p:nvPr/>
        </p:nvGrpSpPr>
        <p:grpSpPr>
          <a:xfrm>
            <a:off x="1219199" y="5416868"/>
            <a:ext cx="8864368" cy="1179871"/>
            <a:chOff x="1464106" y="4942391"/>
            <a:chExt cx="8864368" cy="1179871"/>
          </a:xfrm>
        </p:grpSpPr>
        <p:sp>
          <p:nvSpPr>
            <p:cNvPr id="6" name="Flowchart: Off-page Connector 5">
              <a:extLst>
                <a:ext uri="{FF2B5EF4-FFF2-40B4-BE49-F238E27FC236}">
                  <a16:creationId xmlns="" xmlns:a16="http://schemas.microsoft.com/office/drawing/2014/main" id="{067FD8DD-C767-E2E6-676F-03BD52DF7BB6}"/>
                </a:ext>
              </a:extLst>
            </p:cNvPr>
            <p:cNvSpPr/>
            <p:nvPr/>
          </p:nvSpPr>
          <p:spPr>
            <a:xfrm rot="16200000">
              <a:off x="7188954"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Efficiency</a:t>
              </a:r>
            </a:p>
          </p:txBody>
        </p:sp>
        <p:sp>
          <p:nvSpPr>
            <p:cNvPr id="7" name="Flowchart: Off-page Connector 6">
              <a:extLst>
                <a:ext uri="{FF2B5EF4-FFF2-40B4-BE49-F238E27FC236}">
                  <a16:creationId xmlns="" xmlns:a16="http://schemas.microsoft.com/office/drawing/2014/main" id="{96BB77F4-130D-408B-27C7-5AE6793BBF76}"/>
                </a:ext>
              </a:extLst>
            </p:cNvPr>
            <p:cNvSpPr/>
            <p:nvPr/>
          </p:nvSpPr>
          <p:spPr>
            <a:xfrm rot="16200000">
              <a:off x="5873881"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Outcome</a:t>
              </a:r>
            </a:p>
          </p:txBody>
        </p:sp>
        <p:sp>
          <p:nvSpPr>
            <p:cNvPr id="8" name="Flowchart: Off-page Connector 7">
              <a:extLst>
                <a:ext uri="{FF2B5EF4-FFF2-40B4-BE49-F238E27FC236}">
                  <a16:creationId xmlns="" xmlns:a16="http://schemas.microsoft.com/office/drawing/2014/main" id="{25840009-A189-47C0-C652-08AE6FF9EB72}"/>
                </a:ext>
              </a:extLst>
            </p:cNvPr>
            <p:cNvSpPr/>
            <p:nvPr/>
          </p:nvSpPr>
          <p:spPr>
            <a:xfrm rot="16200000">
              <a:off x="4541608" y="4713792"/>
              <a:ext cx="781666" cy="1637071"/>
            </a:xfrm>
            <a:prstGeom prst="flowChartOffpageConnector">
              <a:avLst/>
            </a:prstGeom>
          </p:spPr>
          <p:style>
            <a:lnRef idx="3">
              <a:schemeClr val="lt1"/>
            </a:lnRef>
            <a:fillRef idx="1">
              <a:schemeClr val="accent6"/>
            </a:fillRef>
            <a:effectRef idx="1">
              <a:schemeClr val="accent6"/>
            </a:effectRef>
            <a:fontRef idx="minor">
              <a:schemeClr val="lt1"/>
            </a:fontRef>
          </p:style>
          <p:txBody>
            <a:bodyPr vert="vert" rtlCol="0" anchor="ctr"/>
            <a:lstStyle/>
            <a:p>
              <a:pPr algn="ctr"/>
              <a:r>
                <a:rPr lang="vi-VN" sz="1600" dirty="0"/>
                <a:t>    Output</a:t>
              </a:r>
            </a:p>
          </p:txBody>
        </p:sp>
        <p:sp>
          <p:nvSpPr>
            <p:cNvPr id="9" name="Flowchart: Off-page Connector 8">
              <a:extLst>
                <a:ext uri="{FF2B5EF4-FFF2-40B4-BE49-F238E27FC236}">
                  <a16:creationId xmlns="" xmlns:a16="http://schemas.microsoft.com/office/drawing/2014/main" id="{D1A51395-D320-6DCB-31EE-BE3F3F2B9964}"/>
                </a:ext>
              </a:extLst>
            </p:cNvPr>
            <p:cNvSpPr/>
            <p:nvPr/>
          </p:nvSpPr>
          <p:spPr>
            <a:xfrm rot="16200000">
              <a:off x="3224082"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Process</a:t>
              </a:r>
            </a:p>
          </p:txBody>
        </p:sp>
        <p:sp>
          <p:nvSpPr>
            <p:cNvPr id="10" name="Flowchart: Off-page Connector 9">
              <a:extLst>
                <a:ext uri="{FF2B5EF4-FFF2-40B4-BE49-F238E27FC236}">
                  <a16:creationId xmlns="" xmlns:a16="http://schemas.microsoft.com/office/drawing/2014/main" id="{9677A242-E69E-6FDA-3E9C-A5E8C9486AA7}"/>
                </a:ext>
              </a:extLst>
            </p:cNvPr>
            <p:cNvSpPr/>
            <p:nvPr/>
          </p:nvSpPr>
          <p:spPr>
            <a:xfrm rot="16200000">
              <a:off x="1891809"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Input</a:t>
              </a:r>
            </a:p>
          </p:txBody>
        </p:sp>
        <p:pic>
          <p:nvPicPr>
            <p:cNvPr id="11" name="Picture 4" descr="Image result for kpi">
              <a:extLst>
                <a:ext uri="{FF2B5EF4-FFF2-40B4-BE49-F238E27FC236}">
                  <a16:creationId xmlns="" xmlns:a16="http://schemas.microsoft.com/office/drawing/2014/main" id="{AE0B3325-F635-D1C5-7CCE-0E0FB567FE2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8323" y="4942391"/>
              <a:ext cx="1930151" cy="1179871"/>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
            <a:extLst>
              <a:ext uri="{FF2B5EF4-FFF2-40B4-BE49-F238E27FC236}">
                <a16:creationId xmlns="" xmlns:a16="http://schemas.microsoft.com/office/drawing/2014/main" id="{0B4E9F9B-CFBD-3323-A574-B89FAA83E27E}"/>
              </a:ext>
            </a:extLst>
          </p:cNvPr>
          <p:cNvSpPr txBox="1"/>
          <p:nvPr/>
        </p:nvSpPr>
        <p:spPr>
          <a:xfrm>
            <a:off x="3210707" y="335674"/>
            <a:ext cx="7424468" cy="523220"/>
          </a:xfrm>
          <a:prstGeom prst="rect">
            <a:avLst/>
          </a:prstGeom>
          <a:noFill/>
        </p:spPr>
        <p:txBody>
          <a:bodyPr wrap="square">
            <a:spAutoFit/>
          </a:bodyPr>
          <a:lstStyle/>
          <a:p>
            <a:pPr>
              <a:spcBef>
                <a:spcPts val="600"/>
              </a:spcBef>
              <a:spcAft>
                <a:spcPts val="600"/>
              </a:spcAft>
            </a:pPr>
            <a:r>
              <a:rPr lang="vi-VN" sz="2800" b="1">
                <a:latin typeface="Times New Roman" panose="02020603050405020304" pitchFamily="18" charset="0"/>
                <a:cs typeface="Times New Roman" panose="02020603050405020304" pitchFamily="18" charset="0"/>
              </a:rPr>
              <a:t>Các chỉ số đầu ra - Output Indicators</a:t>
            </a:r>
          </a:p>
        </p:txBody>
      </p:sp>
    </p:spTree>
    <p:extLst>
      <p:ext uri="{BB962C8B-B14F-4D97-AF65-F5344CB8AC3E}">
        <p14:creationId xmlns:p14="http://schemas.microsoft.com/office/powerpoint/2010/main" val="20097675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C5F4A9F9-28E0-0B4A-AF44-35B4351FA2E7}"/>
              </a:ext>
            </a:extLst>
          </p:cNvPr>
          <p:cNvSpPr>
            <a:spLocks noGrp="1"/>
          </p:cNvSpPr>
          <p:nvPr>
            <p:ph type="sldNum" sz="quarter" idx="12"/>
          </p:nvPr>
        </p:nvSpPr>
        <p:spPr/>
        <p:txBody>
          <a:bodyPr/>
          <a:lstStyle/>
          <a:p>
            <a:fld id="{08FF37E2-84FC-49F1-8E32-F83BCF3E5694}" type="slidenum">
              <a:rPr lang="en-US" smtClean="0"/>
              <a:t>27</a:t>
            </a:fld>
            <a:endParaRPr lang="en-US"/>
          </a:p>
        </p:txBody>
      </p:sp>
      <p:sp>
        <p:nvSpPr>
          <p:cNvPr id="6" name="TextBox 5">
            <a:extLst>
              <a:ext uri="{FF2B5EF4-FFF2-40B4-BE49-F238E27FC236}">
                <a16:creationId xmlns="" xmlns:a16="http://schemas.microsoft.com/office/drawing/2014/main" id="{364F0E67-A3D3-8F9A-AEB4-EA67716CEC3E}"/>
              </a:ext>
            </a:extLst>
          </p:cNvPr>
          <p:cNvSpPr txBox="1"/>
          <p:nvPr/>
        </p:nvSpPr>
        <p:spPr>
          <a:xfrm>
            <a:off x="3210707" y="335674"/>
            <a:ext cx="7424468" cy="523220"/>
          </a:xfrm>
          <a:prstGeom prst="rect">
            <a:avLst/>
          </a:prstGeom>
          <a:noFill/>
        </p:spPr>
        <p:txBody>
          <a:bodyPr wrap="square">
            <a:spAutoFit/>
          </a:bodyPr>
          <a:lstStyle/>
          <a:p>
            <a:pPr>
              <a:spcBef>
                <a:spcPts val="600"/>
              </a:spcBef>
              <a:spcAft>
                <a:spcPts val="600"/>
              </a:spcAft>
            </a:pPr>
            <a:r>
              <a:rPr lang="vi-VN" sz="2800" b="1">
                <a:latin typeface="Times New Roman" panose="02020603050405020304" pitchFamily="18" charset="0"/>
                <a:cs typeface="Times New Roman" panose="02020603050405020304" pitchFamily="18" charset="0"/>
              </a:rPr>
              <a:t>Các chỉ số kết quả - Outcome Indicators</a:t>
            </a:r>
          </a:p>
        </p:txBody>
      </p:sp>
      <p:sp>
        <p:nvSpPr>
          <p:cNvPr id="7" name="Rectangle 6">
            <a:extLst>
              <a:ext uri="{FF2B5EF4-FFF2-40B4-BE49-F238E27FC236}">
                <a16:creationId xmlns="" xmlns:a16="http://schemas.microsoft.com/office/drawing/2014/main" id="{A74DCA94-90B1-44B2-6C11-D3927A6F8850}"/>
              </a:ext>
            </a:extLst>
          </p:cNvPr>
          <p:cNvSpPr/>
          <p:nvPr/>
        </p:nvSpPr>
        <p:spPr>
          <a:xfrm>
            <a:off x="820880" y="1556364"/>
            <a:ext cx="10784966" cy="3847207"/>
          </a:xfrm>
          <a:prstGeom prst="rect">
            <a:avLst/>
          </a:prstGeom>
        </p:spPr>
        <p:txBody>
          <a:bodyPr wrap="square">
            <a:spAutoFit/>
          </a:bodyPr>
          <a:lstStyle/>
          <a:p>
            <a:pPr>
              <a:spcBef>
                <a:spcPts val="600"/>
              </a:spcBef>
              <a:spcAft>
                <a:spcPts val="600"/>
              </a:spcAft>
            </a:pPr>
            <a:r>
              <a:rPr lang="vi-VN" sz="2800">
                <a:solidFill>
                  <a:srgbClr val="1D2129"/>
                </a:solidFill>
                <a:latin typeface="Times New Roman" panose="02020603050405020304" pitchFamily="18" charset="0"/>
                <a:cs typeface="Times New Roman" panose="02020603050405020304" pitchFamily="18" charset="0"/>
              </a:rPr>
              <a:t>Chỉ số kết quả đo lường sự thay đổi về tình trạng sức khỏe của người bệnh hoặc cộng đồng sau khi nhận các dịch vụ y tế (đầu ra). </a:t>
            </a:r>
            <a:r>
              <a:rPr lang="en-US" sz="2800">
                <a:solidFill>
                  <a:srgbClr val="1D2129"/>
                </a:solidFill>
                <a:latin typeface="Times New Roman" panose="02020603050405020304" pitchFamily="18" charset="0"/>
                <a:cs typeface="Times New Roman" panose="02020603050405020304" pitchFamily="18" charset="0"/>
              </a:rPr>
              <a:t>Chỉ số</a:t>
            </a:r>
            <a:r>
              <a:rPr lang="vi-VN" sz="2800">
                <a:solidFill>
                  <a:srgbClr val="1D2129"/>
                </a:solidFill>
                <a:latin typeface="Times New Roman" panose="02020603050405020304" pitchFamily="18" charset="0"/>
                <a:cs typeface="Times New Roman" panose="02020603050405020304" pitchFamily="18" charset="0"/>
              </a:rPr>
              <a:t> trả lời câu hỏi: "Sức khỏe của bệnh nhân có tốt lên không? Chương trình y tế có đạt mục tiêu cuối cùng không?</a:t>
            </a:r>
            <a:r>
              <a:rPr lang="en-US" sz="2800">
                <a:solidFill>
                  <a:srgbClr val="1D2129"/>
                </a:solidFill>
                <a:latin typeface="Times New Roman" panose="02020603050405020304" pitchFamily="18" charset="0"/>
                <a:cs typeface="Times New Roman" panose="02020603050405020304" pitchFamily="18" charset="0"/>
              </a:rPr>
              <a:t>”. </a:t>
            </a:r>
            <a:r>
              <a:rPr lang="vi-VN" sz="2800">
                <a:solidFill>
                  <a:srgbClr val="1D2129"/>
                </a:solidFill>
                <a:latin typeface="Times New Roman" panose="02020603050405020304" pitchFamily="18" charset="0"/>
                <a:cs typeface="Times New Roman" panose="02020603050405020304" pitchFamily="18" charset="0"/>
              </a:rPr>
              <a:t>Ví dụ:</a:t>
            </a:r>
            <a:endParaRPr lang="en-US" sz="2800">
              <a:solidFill>
                <a:srgbClr val="1D2129"/>
              </a:solidFill>
              <a:latin typeface="Times New Roman" panose="02020603050405020304" pitchFamily="18" charset="0"/>
              <a:cs typeface="Times New Roman" panose="02020603050405020304" pitchFamily="18" charset="0"/>
            </a:endParaRPr>
          </a:p>
          <a:p>
            <a:pPr>
              <a:spcBef>
                <a:spcPts val="600"/>
              </a:spcBef>
              <a:spcAft>
                <a:spcPts val="600"/>
              </a:spcAft>
            </a:pPr>
            <a:r>
              <a:rPr lang="en-US" sz="2800">
                <a:solidFill>
                  <a:srgbClr val="1D2129"/>
                </a:solidFill>
                <a:latin typeface="Times New Roman" panose="02020603050405020304" pitchFamily="18" charset="0"/>
                <a:cs typeface="Times New Roman" panose="02020603050405020304" pitchFamily="18" charset="0"/>
              </a:rPr>
              <a:t>- </a:t>
            </a:r>
            <a:r>
              <a:rPr lang="vi-VN" sz="2800">
                <a:solidFill>
                  <a:srgbClr val="1D2129"/>
                </a:solidFill>
                <a:latin typeface="Times New Roman" panose="02020603050405020304" pitchFamily="18" charset="0"/>
                <a:cs typeface="Times New Roman" panose="02020603050405020304" pitchFamily="18" charset="0"/>
              </a:rPr>
              <a:t>Lâm sàng (Ngắn hạn/Trung hạn): Tỷ lệ bệnh nhân tái nhập viện trong vòng 30 ngày.</a:t>
            </a:r>
            <a:endParaRPr lang="en-US" sz="2800">
              <a:solidFill>
                <a:srgbClr val="1D2129"/>
              </a:solidFill>
              <a:latin typeface="Times New Roman" panose="02020603050405020304" pitchFamily="18" charset="0"/>
              <a:cs typeface="Times New Roman" panose="02020603050405020304" pitchFamily="18" charset="0"/>
            </a:endParaRPr>
          </a:p>
          <a:p>
            <a:pPr>
              <a:spcBef>
                <a:spcPts val="600"/>
              </a:spcBef>
              <a:spcAft>
                <a:spcPts val="600"/>
              </a:spcAft>
            </a:pPr>
            <a:r>
              <a:rPr lang="en-US" sz="2800">
                <a:solidFill>
                  <a:srgbClr val="1D2129"/>
                </a:solidFill>
                <a:latin typeface="Times New Roman" panose="02020603050405020304" pitchFamily="18" charset="0"/>
                <a:cs typeface="Times New Roman" panose="02020603050405020304" pitchFamily="18" charset="0"/>
              </a:rPr>
              <a:t>- </a:t>
            </a:r>
            <a:r>
              <a:rPr lang="vi-VN" sz="2800">
                <a:solidFill>
                  <a:srgbClr val="1D2129"/>
                </a:solidFill>
                <a:latin typeface="Times New Roman" panose="02020603050405020304" pitchFamily="18" charset="0"/>
                <a:cs typeface="Times New Roman" panose="02020603050405020304" pitchFamily="18" charset="0"/>
              </a:rPr>
              <a:t>Sức khỏe cộng đồng (Dài hạn): Tỷ lệ tử vong ở trẻ em dưới 5 tuổi; Tuổi thọ trung bình của người dân; Tỷ lệ suy dinh dưỡng thể thấp còi ở trẻ em.</a:t>
            </a:r>
            <a:endParaRPr lang="en-US" sz="2800">
              <a:solidFill>
                <a:srgbClr val="1D2129"/>
              </a:solidFill>
              <a:latin typeface="Times New Roman" panose="02020603050405020304" pitchFamily="18" charset="0"/>
              <a:cs typeface="Times New Roman" panose="02020603050405020304" pitchFamily="18" charset="0"/>
            </a:endParaRPr>
          </a:p>
        </p:txBody>
      </p:sp>
      <p:grpSp>
        <p:nvGrpSpPr>
          <p:cNvPr id="8" name="Group 7">
            <a:extLst>
              <a:ext uri="{FF2B5EF4-FFF2-40B4-BE49-F238E27FC236}">
                <a16:creationId xmlns="" xmlns:a16="http://schemas.microsoft.com/office/drawing/2014/main" id="{B28B2CEC-9385-F1DB-C39A-60FA67D7CE92}"/>
              </a:ext>
            </a:extLst>
          </p:cNvPr>
          <p:cNvGrpSpPr/>
          <p:nvPr/>
        </p:nvGrpSpPr>
        <p:grpSpPr>
          <a:xfrm>
            <a:off x="1219199" y="5416868"/>
            <a:ext cx="8864368" cy="1179871"/>
            <a:chOff x="1464106" y="4942391"/>
            <a:chExt cx="8864368" cy="1179871"/>
          </a:xfrm>
        </p:grpSpPr>
        <p:sp>
          <p:nvSpPr>
            <p:cNvPr id="9" name="Flowchart: Off-page Connector 8">
              <a:extLst>
                <a:ext uri="{FF2B5EF4-FFF2-40B4-BE49-F238E27FC236}">
                  <a16:creationId xmlns="" xmlns:a16="http://schemas.microsoft.com/office/drawing/2014/main" id="{E89A6D0D-D610-4B6B-3617-5071C1E81487}"/>
                </a:ext>
              </a:extLst>
            </p:cNvPr>
            <p:cNvSpPr/>
            <p:nvPr/>
          </p:nvSpPr>
          <p:spPr>
            <a:xfrm rot="16200000">
              <a:off x="7188954"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Efficiency</a:t>
              </a:r>
            </a:p>
          </p:txBody>
        </p:sp>
        <p:sp>
          <p:nvSpPr>
            <p:cNvPr id="10" name="Flowchart: Off-page Connector 9">
              <a:extLst>
                <a:ext uri="{FF2B5EF4-FFF2-40B4-BE49-F238E27FC236}">
                  <a16:creationId xmlns="" xmlns:a16="http://schemas.microsoft.com/office/drawing/2014/main" id="{A1FDA194-F2DC-ECEA-BC82-9F738810AA9F}"/>
                </a:ext>
              </a:extLst>
            </p:cNvPr>
            <p:cNvSpPr/>
            <p:nvPr/>
          </p:nvSpPr>
          <p:spPr>
            <a:xfrm rot="16200000">
              <a:off x="5873881" y="4713793"/>
              <a:ext cx="781666" cy="1637071"/>
            </a:xfrm>
            <a:prstGeom prst="flowChartOffpageConnector">
              <a:avLst/>
            </a:prstGeom>
          </p:spPr>
          <p:style>
            <a:lnRef idx="3">
              <a:schemeClr val="lt1"/>
            </a:lnRef>
            <a:fillRef idx="1">
              <a:schemeClr val="accent6"/>
            </a:fillRef>
            <a:effectRef idx="1">
              <a:schemeClr val="accent6"/>
            </a:effectRef>
            <a:fontRef idx="minor">
              <a:schemeClr val="lt1"/>
            </a:fontRef>
          </p:style>
          <p:txBody>
            <a:bodyPr vert="vert" rtlCol="0" anchor="ctr"/>
            <a:lstStyle/>
            <a:p>
              <a:pPr algn="ctr"/>
              <a:r>
                <a:rPr lang="vi-VN" sz="1600" dirty="0"/>
                <a:t>    Outcome</a:t>
              </a:r>
            </a:p>
          </p:txBody>
        </p:sp>
        <p:sp>
          <p:nvSpPr>
            <p:cNvPr id="11" name="Flowchart: Off-page Connector 10">
              <a:extLst>
                <a:ext uri="{FF2B5EF4-FFF2-40B4-BE49-F238E27FC236}">
                  <a16:creationId xmlns="" xmlns:a16="http://schemas.microsoft.com/office/drawing/2014/main" id="{BA39972A-D517-8418-2F7B-BB89738B066B}"/>
                </a:ext>
              </a:extLst>
            </p:cNvPr>
            <p:cNvSpPr/>
            <p:nvPr/>
          </p:nvSpPr>
          <p:spPr>
            <a:xfrm rot="16200000">
              <a:off x="4541608"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Output</a:t>
              </a:r>
            </a:p>
          </p:txBody>
        </p:sp>
        <p:sp>
          <p:nvSpPr>
            <p:cNvPr id="12" name="Flowchart: Off-page Connector 11">
              <a:extLst>
                <a:ext uri="{FF2B5EF4-FFF2-40B4-BE49-F238E27FC236}">
                  <a16:creationId xmlns="" xmlns:a16="http://schemas.microsoft.com/office/drawing/2014/main" id="{53C543C4-C3D1-0064-0732-3EDFBD9BC17B}"/>
                </a:ext>
              </a:extLst>
            </p:cNvPr>
            <p:cNvSpPr/>
            <p:nvPr/>
          </p:nvSpPr>
          <p:spPr>
            <a:xfrm rot="16200000">
              <a:off x="3224082"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Process</a:t>
              </a:r>
            </a:p>
          </p:txBody>
        </p:sp>
        <p:sp>
          <p:nvSpPr>
            <p:cNvPr id="13" name="Flowchart: Off-page Connector 12">
              <a:extLst>
                <a:ext uri="{FF2B5EF4-FFF2-40B4-BE49-F238E27FC236}">
                  <a16:creationId xmlns="" xmlns:a16="http://schemas.microsoft.com/office/drawing/2014/main" id="{AB3D66BE-F154-959A-DEC2-7D4C9FD73DA7}"/>
                </a:ext>
              </a:extLst>
            </p:cNvPr>
            <p:cNvSpPr/>
            <p:nvPr/>
          </p:nvSpPr>
          <p:spPr>
            <a:xfrm rot="16200000">
              <a:off x="1891809"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Input</a:t>
              </a:r>
            </a:p>
          </p:txBody>
        </p:sp>
        <p:pic>
          <p:nvPicPr>
            <p:cNvPr id="14" name="Picture 4" descr="Image result for kpi">
              <a:extLst>
                <a:ext uri="{FF2B5EF4-FFF2-40B4-BE49-F238E27FC236}">
                  <a16:creationId xmlns="" xmlns:a16="http://schemas.microsoft.com/office/drawing/2014/main" id="{326F2429-BEE0-B449-BD02-E880A289D4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8323" y="4942391"/>
              <a:ext cx="1930151" cy="11798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706223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5F26F62F-8005-3EA6-DE13-D5C996C5C9E8}"/>
              </a:ext>
            </a:extLst>
          </p:cNvPr>
          <p:cNvSpPr>
            <a:spLocks noGrp="1"/>
          </p:cNvSpPr>
          <p:nvPr>
            <p:ph type="sldNum" sz="quarter" idx="12"/>
          </p:nvPr>
        </p:nvSpPr>
        <p:spPr/>
        <p:txBody>
          <a:bodyPr/>
          <a:lstStyle/>
          <a:p>
            <a:fld id="{08FF37E2-84FC-49F1-8E32-F83BCF3E5694}" type="slidenum">
              <a:rPr lang="en-US" smtClean="0"/>
              <a:t>28</a:t>
            </a:fld>
            <a:endParaRPr lang="en-US"/>
          </a:p>
        </p:txBody>
      </p:sp>
      <p:sp>
        <p:nvSpPr>
          <p:cNvPr id="5" name="TextBox 4">
            <a:extLst>
              <a:ext uri="{FF2B5EF4-FFF2-40B4-BE49-F238E27FC236}">
                <a16:creationId xmlns="" xmlns:a16="http://schemas.microsoft.com/office/drawing/2014/main" id="{A08F7868-3938-74E9-BFC8-B98CBC3AE306}"/>
              </a:ext>
            </a:extLst>
          </p:cNvPr>
          <p:cNvSpPr txBox="1"/>
          <p:nvPr/>
        </p:nvSpPr>
        <p:spPr>
          <a:xfrm>
            <a:off x="3210707" y="335674"/>
            <a:ext cx="7424468" cy="1107996"/>
          </a:xfrm>
          <a:prstGeom prst="rect">
            <a:avLst/>
          </a:prstGeom>
          <a:noFill/>
        </p:spPr>
        <p:txBody>
          <a:bodyPr wrap="square">
            <a:spAutoFit/>
          </a:bodyPr>
          <a:lstStyle/>
          <a:p>
            <a:pPr>
              <a:spcBef>
                <a:spcPts val="600"/>
              </a:spcBef>
              <a:spcAft>
                <a:spcPts val="600"/>
              </a:spcAft>
            </a:pPr>
            <a:r>
              <a:rPr lang="en-US" sz="2800" b="1">
                <a:latin typeface="Times New Roman" panose="02020603050405020304" pitchFamily="18" charset="0"/>
                <a:cs typeface="Times New Roman" panose="02020603050405020304" pitchFamily="18" charset="0"/>
              </a:rPr>
              <a:t>Các chỉ số hiệu quả -  Efficiency Indicators</a:t>
            </a:r>
          </a:p>
          <a:p>
            <a:pPr>
              <a:spcBef>
                <a:spcPts val="600"/>
              </a:spcBef>
              <a:spcAft>
                <a:spcPts val="600"/>
              </a:spcAft>
            </a:pPr>
            <a:endParaRPr lang="vi-VN" sz="2800" b="1">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 xmlns:a16="http://schemas.microsoft.com/office/drawing/2014/main" id="{33B17844-BAE2-FADA-7E50-F416F2DEAB45}"/>
              </a:ext>
            </a:extLst>
          </p:cNvPr>
          <p:cNvSpPr/>
          <p:nvPr/>
        </p:nvSpPr>
        <p:spPr>
          <a:xfrm>
            <a:off x="730612" y="1427652"/>
            <a:ext cx="10973708" cy="3231654"/>
          </a:xfrm>
          <a:prstGeom prst="rect">
            <a:avLst/>
          </a:prstGeom>
        </p:spPr>
        <p:txBody>
          <a:bodyPr wrap="square">
            <a:spAutoFit/>
          </a:bodyPr>
          <a:lstStyle/>
          <a:p>
            <a:pPr>
              <a:spcBef>
                <a:spcPts val="600"/>
              </a:spcBef>
              <a:spcAft>
                <a:spcPts val="600"/>
              </a:spcAft>
            </a:pPr>
            <a:r>
              <a:rPr lang="vi-VN" sz="2300">
                <a:solidFill>
                  <a:srgbClr val="1D2129"/>
                </a:solidFill>
                <a:latin typeface="Times New Roman" panose="02020603050405020304" pitchFamily="18" charset="0"/>
                <a:cs typeface="Times New Roman" panose="02020603050405020304" pitchFamily="18" charset="0"/>
              </a:rPr>
              <a:t>Chỉ số hiệu quả là sự so sánh giữa kết quả/đầu ra đạt được với nguồn lực đầu vào đã bỏ ra. Nó đo lường xem hệ thống có bị lãng phí hay không. Nó trả lời câu hỏi: "Chúng ta có đạt được kết quả tối đa với chi phí/nguồn lực tối thiểu hay không?“</a:t>
            </a:r>
            <a:r>
              <a:rPr lang="en-US" sz="2300">
                <a:solidFill>
                  <a:srgbClr val="1D2129"/>
                </a:solidFill>
                <a:latin typeface="Times New Roman" panose="02020603050405020304" pitchFamily="18" charset="0"/>
                <a:cs typeface="Times New Roman" panose="02020603050405020304" pitchFamily="18" charset="0"/>
              </a:rPr>
              <a:t>. </a:t>
            </a:r>
            <a:r>
              <a:rPr lang="vi-VN" sz="2300">
                <a:solidFill>
                  <a:srgbClr val="1D2129"/>
                </a:solidFill>
                <a:latin typeface="Times New Roman" panose="02020603050405020304" pitchFamily="18" charset="0"/>
                <a:cs typeface="Times New Roman" panose="02020603050405020304" pitchFamily="18" charset="0"/>
              </a:rPr>
              <a:t>Ví </a:t>
            </a:r>
            <a:r>
              <a:rPr lang="vi-VN" sz="2300" dirty="0">
                <a:solidFill>
                  <a:srgbClr val="1D2129"/>
                </a:solidFill>
                <a:latin typeface="Times New Roman" panose="02020603050405020304" pitchFamily="18" charset="0"/>
                <a:cs typeface="Times New Roman" panose="02020603050405020304" pitchFamily="18" charset="0"/>
              </a:rPr>
              <a:t>dụ: </a:t>
            </a:r>
          </a:p>
          <a:p>
            <a:pPr marL="914400" lvl="1" indent="-457200">
              <a:spcBef>
                <a:spcPts val="600"/>
              </a:spcBef>
              <a:spcAft>
                <a:spcPts val="600"/>
              </a:spcAft>
              <a:buFont typeface="Wingdings" panose="05000000000000000000" pitchFamily="2" charset="2"/>
              <a:buChar char="§"/>
            </a:pPr>
            <a:r>
              <a:rPr lang="vi-VN" sz="2300">
                <a:solidFill>
                  <a:srgbClr val="1D2129"/>
                </a:solidFill>
                <a:latin typeface="Times New Roman" panose="02020603050405020304" pitchFamily="18" charset="0"/>
                <a:cs typeface="Times New Roman" panose="02020603050405020304" pitchFamily="18" charset="0"/>
              </a:rPr>
              <a:t>Trong y tế, hiệu quả thường được chia làm 2 loại:</a:t>
            </a:r>
            <a:r>
              <a:rPr lang="en-US" sz="2300">
                <a:solidFill>
                  <a:srgbClr val="1D2129"/>
                </a:solidFill>
                <a:latin typeface="Times New Roman" panose="02020603050405020304" pitchFamily="18" charset="0"/>
                <a:cs typeface="Times New Roman" panose="02020603050405020304" pitchFamily="18" charset="0"/>
              </a:rPr>
              <a:t> </a:t>
            </a:r>
            <a:r>
              <a:rPr lang="vi-VN" sz="2300">
                <a:solidFill>
                  <a:srgbClr val="1D2129"/>
                </a:solidFill>
                <a:latin typeface="Times New Roman" panose="02020603050405020304" pitchFamily="18" charset="0"/>
                <a:cs typeface="Times New Roman" panose="02020603050405020304" pitchFamily="18" charset="0"/>
              </a:rPr>
              <a:t>Hiệu quả kỹ thuật (Technical Efficiency): Làm sao để tối ưu hóa vận hành quy trình, tránh lãng phí thời gian, công sức.</a:t>
            </a:r>
            <a:endParaRPr lang="en-US" sz="2300">
              <a:solidFill>
                <a:srgbClr val="1D2129"/>
              </a:solidFill>
              <a:latin typeface="Times New Roman" panose="02020603050405020304" pitchFamily="18" charset="0"/>
              <a:cs typeface="Times New Roman" panose="02020603050405020304" pitchFamily="18" charset="0"/>
            </a:endParaRPr>
          </a:p>
          <a:p>
            <a:pPr marL="914400" lvl="1" indent="-457200">
              <a:spcBef>
                <a:spcPts val="600"/>
              </a:spcBef>
              <a:spcAft>
                <a:spcPts val="600"/>
              </a:spcAft>
              <a:buFont typeface="Wingdings" panose="05000000000000000000" pitchFamily="2" charset="2"/>
              <a:buChar char="§"/>
            </a:pPr>
            <a:r>
              <a:rPr lang="vi-VN" sz="2300">
                <a:solidFill>
                  <a:srgbClr val="1D2129"/>
                </a:solidFill>
                <a:latin typeface="Times New Roman" panose="02020603050405020304" pitchFamily="18" charset="0"/>
                <a:cs typeface="Times New Roman" panose="02020603050405020304" pitchFamily="18" charset="0"/>
              </a:rPr>
              <a:t>Hiệu quả kinh tế/chi phí (Allocative/Cost-Effectiveness): Số tiền bỏ ra có đem lại số năm sống chất lượng cho người bệnh hay không.</a:t>
            </a:r>
            <a:endParaRPr lang="en-US" sz="2300" dirty="0">
              <a:solidFill>
                <a:srgbClr val="1D2129"/>
              </a:solidFill>
              <a:latin typeface="Times New Roman" panose="02020603050405020304" pitchFamily="18" charset="0"/>
              <a:cs typeface="Times New Roman" panose="02020603050405020304" pitchFamily="18" charset="0"/>
            </a:endParaRPr>
          </a:p>
        </p:txBody>
      </p:sp>
      <p:grpSp>
        <p:nvGrpSpPr>
          <p:cNvPr id="7" name="Group 6">
            <a:extLst>
              <a:ext uri="{FF2B5EF4-FFF2-40B4-BE49-F238E27FC236}">
                <a16:creationId xmlns="" xmlns:a16="http://schemas.microsoft.com/office/drawing/2014/main" id="{1341C329-625C-7F5C-A55D-2D881D359371}"/>
              </a:ext>
            </a:extLst>
          </p:cNvPr>
          <p:cNvGrpSpPr/>
          <p:nvPr/>
        </p:nvGrpSpPr>
        <p:grpSpPr>
          <a:xfrm>
            <a:off x="1219199" y="5469553"/>
            <a:ext cx="8864368" cy="1179871"/>
            <a:chOff x="1464106" y="4942391"/>
            <a:chExt cx="8864368" cy="1179871"/>
          </a:xfrm>
        </p:grpSpPr>
        <p:sp>
          <p:nvSpPr>
            <p:cNvPr id="8" name="Flowchart: Off-page Connector 7">
              <a:extLst>
                <a:ext uri="{FF2B5EF4-FFF2-40B4-BE49-F238E27FC236}">
                  <a16:creationId xmlns="" xmlns:a16="http://schemas.microsoft.com/office/drawing/2014/main" id="{03C35800-B565-3253-3906-9B1BA93F97B8}"/>
                </a:ext>
              </a:extLst>
            </p:cNvPr>
            <p:cNvSpPr/>
            <p:nvPr/>
          </p:nvSpPr>
          <p:spPr>
            <a:xfrm rot="16200000">
              <a:off x="7188954" y="4713793"/>
              <a:ext cx="781666" cy="1637071"/>
            </a:xfrm>
            <a:prstGeom prst="flowChartOffpageConnector">
              <a:avLst/>
            </a:prstGeom>
          </p:spPr>
          <p:style>
            <a:lnRef idx="3">
              <a:schemeClr val="lt1"/>
            </a:lnRef>
            <a:fillRef idx="1">
              <a:schemeClr val="accent6"/>
            </a:fillRef>
            <a:effectRef idx="1">
              <a:schemeClr val="accent6"/>
            </a:effectRef>
            <a:fontRef idx="minor">
              <a:schemeClr val="lt1"/>
            </a:fontRef>
          </p:style>
          <p:txBody>
            <a:bodyPr vert="vert" rtlCol="0" anchor="ctr"/>
            <a:lstStyle/>
            <a:p>
              <a:pPr algn="ctr"/>
              <a:r>
                <a:rPr lang="vi-VN" sz="1600" dirty="0"/>
                <a:t>    Efficiency</a:t>
              </a:r>
            </a:p>
          </p:txBody>
        </p:sp>
        <p:sp>
          <p:nvSpPr>
            <p:cNvPr id="9" name="Flowchart: Off-page Connector 8">
              <a:extLst>
                <a:ext uri="{FF2B5EF4-FFF2-40B4-BE49-F238E27FC236}">
                  <a16:creationId xmlns="" xmlns:a16="http://schemas.microsoft.com/office/drawing/2014/main" id="{692FF11E-4A3B-65FD-C4A8-90F7EA51AA00}"/>
                </a:ext>
              </a:extLst>
            </p:cNvPr>
            <p:cNvSpPr/>
            <p:nvPr/>
          </p:nvSpPr>
          <p:spPr>
            <a:xfrm rot="16200000">
              <a:off x="5873881"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Outcome</a:t>
              </a:r>
            </a:p>
          </p:txBody>
        </p:sp>
        <p:sp>
          <p:nvSpPr>
            <p:cNvPr id="10" name="Flowchart: Off-page Connector 9">
              <a:extLst>
                <a:ext uri="{FF2B5EF4-FFF2-40B4-BE49-F238E27FC236}">
                  <a16:creationId xmlns="" xmlns:a16="http://schemas.microsoft.com/office/drawing/2014/main" id="{295ADC79-F8C6-A078-8D91-F86222E558BD}"/>
                </a:ext>
              </a:extLst>
            </p:cNvPr>
            <p:cNvSpPr/>
            <p:nvPr/>
          </p:nvSpPr>
          <p:spPr>
            <a:xfrm rot="16200000">
              <a:off x="4541608"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Output</a:t>
              </a:r>
            </a:p>
          </p:txBody>
        </p:sp>
        <p:sp>
          <p:nvSpPr>
            <p:cNvPr id="11" name="Flowchart: Off-page Connector 10">
              <a:extLst>
                <a:ext uri="{FF2B5EF4-FFF2-40B4-BE49-F238E27FC236}">
                  <a16:creationId xmlns="" xmlns:a16="http://schemas.microsoft.com/office/drawing/2014/main" id="{E678F6D2-BA82-5C70-4022-F470EAAC204D}"/>
                </a:ext>
              </a:extLst>
            </p:cNvPr>
            <p:cNvSpPr/>
            <p:nvPr/>
          </p:nvSpPr>
          <p:spPr>
            <a:xfrm rot="16200000">
              <a:off x="3224082"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Process</a:t>
              </a:r>
            </a:p>
          </p:txBody>
        </p:sp>
        <p:sp>
          <p:nvSpPr>
            <p:cNvPr id="12" name="Flowchart: Off-page Connector 11">
              <a:extLst>
                <a:ext uri="{FF2B5EF4-FFF2-40B4-BE49-F238E27FC236}">
                  <a16:creationId xmlns="" xmlns:a16="http://schemas.microsoft.com/office/drawing/2014/main" id="{6B69EDA0-42E6-9D19-2CC8-D1D38B024F61}"/>
                </a:ext>
              </a:extLst>
            </p:cNvPr>
            <p:cNvSpPr/>
            <p:nvPr/>
          </p:nvSpPr>
          <p:spPr>
            <a:xfrm rot="16200000">
              <a:off x="1891809"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Input</a:t>
              </a:r>
            </a:p>
          </p:txBody>
        </p:sp>
        <p:pic>
          <p:nvPicPr>
            <p:cNvPr id="13" name="Picture 4" descr="Image result for kpi">
              <a:extLst>
                <a:ext uri="{FF2B5EF4-FFF2-40B4-BE49-F238E27FC236}">
                  <a16:creationId xmlns="" xmlns:a16="http://schemas.microsoft.com/office/drawing/2014/main" id="{AF8AFA69-AD3D-ADCC-9550-6591922E44A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8323" y="4942391"/>
              <a:ext cx="1930151" cy="11798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023730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3917A72F-5296-08C1-ACB9-588F215491B6}"/>
              </a:ext>
            </a:extLst>
          </p:cNvPr>
          <p:cNvSpPr>
            <a:spLocks noGrp="1"/>
          </p:cNvSpPr>
          <p:nvPr>
            <p:ph type="sldNum" sz="quarter" idx="12"/>
          </p:nvPr>
        </p:nvSpPr>
        <p:spPr/>
        <p:txBody>
          <a:bodyPr/>
          <a:lstStyle/>
          <a:p>
            <a:fld id="{08FF37E2-84FC-49F1-8E32-F83BCF3E5694}" type="slidenum">
              <a:rPr lang="en-US" smtClean="0"/>
              <a:t>29</a:t>
            </a:fld>
            <a:endParaRPr lang="en-US"/>
          </a:p>
        </p:txBody>
      </p:sp>
      <p:grpSp>
        <p:nvGrpSpPr>
          <p:cNvPr id="5" name="Group 4">
            <a:extLst>
              <a:ext uri="{FF2B5EF4-FFF2-40B4-BE49-F238E27FC236}">
                <a16:creationId xmlns="" xmlns:a16="http://schemas.microsoft.com/office/drawing/2014/main" id="{5A4B9A56-C4BC-1CCB-CEB4-5090FDE6DC76}"/>
              </a:ext>
            </a:extLst>
          </p:cNvPr>
          <p:cNvGrpSpPr/>
          <p:nvPr/>
        </p:nvGrpSpPr>
        <p:grpSpPr>
          <a:xfrm>
            <a:off x="1219199" y="5469553"/>
            <a:ext cx="8864368" cy="1179871"/>
            <a:chOff x="1464106" y="4942391"/>
            <a:chExt cx="8864368" cy="1179871"/>
          </a:xfrm>
        </p:grpSpPr>
        <p:sp>
          <p:nvSpPr>
            <p:cNvPr id="6" name="Flowchart: Off-page Connector 5">
              <a:extLst>
                <a:ext uri="{FF2B5EF4-FFF2-40B4-BE49-F238E27FC236}">
                  <a16:creationId xmlns="" xmlns:a16="http://schemas.microsoft.com/office/drawing/2014/main" id="{9B794E46-82E1-C9F0-9E2A-C2D7B2D5D27D}"/>
                </a:ext>
              </a:extLst>
            </p:cNvPr>
            <p:cNvSpPr/>
            <p:nvPr/>
          </p:nvSpPr>
          <p:spPr>
            <a:xfrm rot="16200000">
              <a:off x="7188954" y="4713793"/>
              <a:ext cx="781666" cy="1637071"/>
            </a:xfrm>
            <a:prstGeom prst="flowChartOffpageConnector">
              <a:avLst/>
            </a:prstGeom>
          </p:spPr>
          <p:style>
            <a:lnRef idx="3">
              <a:schemeClr val="lt1"/>
            </a:lnRef>
            <a:fillRef idx="1">
              <a:schemeClr val="accent6"/>
            </a:fillRef>
            <a:effectRef idx="1">
              <a:schemeClr val="accent6"/>
            </a:effectRef>
            <a:fontRef idx="minor">
              <a:schemeClr val="lt1"/>
            </a:fontRef>
          </p:style>
          <p:txBody>
            <a:bodyPr vert="vert" rtlCol="0" anchor="ctr"/>
            <a:lstStyle/>
            <a:p>
              <a:pPr algn="ctr"/>
              <a:r>
                <a:rPr lang="vi-VN" sz="1600" dirty="0"/>
                <a:t>    Efficiency</a:t>
              </a:r>
            </a:p>
          </p:txBody>
        </p:sp>
        <p:sp>
          <p:nvSpPr>
            <p:cNvPr id="7" name="Flowchart: Off-page Connector 6">
              <a:extLst>
                <a:ext uri="{FF2B5EF4-FFF2-40B4-BE49-F238E27FC236}">
                  <a16:creationId xmlns="" xmlns:a16="http://schemas.microsoft.com/office/drawing/2014/main" id="{AB322233-421E-FEC8-3EBA-C4E940A210A9}"/>
                </a:ext>
              </a:extLst>
            </p:cNvPr>
            <p:cNvSpPr/>
            <p:nvPr/>
          </p:nvSpPr>
          <p:spPr>
            <a:xfrm rot="16200000">
              <a:off x="5873881" y="4713793"/>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Outcome</a:t>
              </a:r>
            </a:p>
          </p:txBody>
        </p:sp>
        <p:sp>
          <p:nvSpPr>
            <p:cNvPr id="8" name="Flowchart: Off-page Connector 7">
              <a:extLst>
                <a:ext uri="{FF2B5EF4-FFF2-40B4-BE49-F238E27FC236}">
                  <a16:creationId xmlns="" xmlns:a16="http://schemas.microsoft.com/office/drawing/2014/main" id="{7DED5C89-834C-7AEF-F206-E574240764DE}"/>
                </a:ext>
              </a:extLst>
            </p:cNvPr>
            <p:cNvSpPr/>
            <p:nvPr/>
          </p:nvSpPr>
          <p:spPr>
            <a:xfrm rot="16200000">
              <a:off x="4541608"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Output</a:t>
              </a:r>
            </a:p>
          </p:txBody>
        </p:sp>
        <p:sp>
          <p:nvSpPr>
            <p:cNvPr id="9" name="Flowchart: Off-page Connector 8">
              <a:extLst>
                <a:ext uri="{FF2B5EF4-FFF2-40B4-BE49-F238E27FC236}">
                  <a16:creationId xmlns="" xmlns:a16="http://schemas.microsoft.com/office/drawing/2014/main" id="{98270FD3-DF9A-6CDB-4479-472AEA5AE79F}"/>
                </a:ext>
              </a:extLst>
            </p:cNvPr>
            <p:cNvSpPr/>
            <p:nvPr/>
          </p:nvSpPr>
          <p:spPr>
            <a:xfrm rot="16200000">
              <a:off x="3224082"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    Process</a:t>
              </a:r>
            </a:p>
          </p:txBody>
        </p:sp>
        <p:sp>
          <p:nvSpPr>
            <p:cNvPr id="10" name="Flowchart: Off-page Connector 9">
              <a:extLst>
                <a:ext uri="{FF2B5EF4-FFF2-40B4-BE49-F238E27FC236}">
                  <a16:creationId xmlns="" xmlns:a16="http://schemas.microsoft.com/office/drawing/2014/main" id="{0C8EBF97-3529-1C36-3324-6FD0960A01D7}"/>
                </a:ext>
              </a:extLst>
            </p:cNvPr>
            <p:cNvSpPr/>
            <p:nvPr/>
          </p:nvSpPr>
          <p:spPr>
            <a:xfrm rot="16200000">
              <a:off x="1891809" y="4713792"/>
              <a:ext cx="781666" cy="1637071"/>
            </a:xfrm>
            <a:prstGeom prst="flowChartOffpageConnector">
              <a:avLst/>
            </a:prstGeom>
          </p:spPr>
          <p:style>
            <a:lnRef idx="3">
              <a:schemeClr val="lt1"/>
            </a:lnRef>
            <a:fillRef idx="1">
              <a:schemeClr val="accent3"/>
            </a:fillRef>
            <a:effectRef idx="1">
              <a:schemeClr val="accent3"/>
            </a:effectRef>
            <a:fontRef idx="minor">
              <a:schemeClr val="lt1"/>
            </a:fontRef>
          </p:style>
          <p:txBody>
            <a:bodyPr vert="vert" rtlCol="0" anchor="ctr"/>
            <a:lstStyle/>
            <a:p>
              <a:pPr algn="ctr"/>
              <a:r>
                <a:rPr lang="vi-VN" sz="1600" dirty="0"/>
                <a:t>Input</a:t>
              </a:r>
            </a:p>
          </p:txBody>
        </p:sp>
        <p:pic>
          <p:nvPicPr>
            <p:cNvPr id="11" name="Picture 4" descr="Image result for kpi">
              <a:extLst>
                <a:ext uri="{FF2B5EF4-FFF2-40B4-BE49-F238E27FC236}">
                  <a16:creationId xmlns="" xmlns:a16="http://schemas.microsoft.com/office/drawing/2014/main" id="{D88C0FC5-EF30-9499-0FF5-06056AB89C9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8323" y="4942391"/>
              <a:ext cx="1930151" cy="1179871"/>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
            <a:extLst>
              <a:ext uri="{FF2B5EF4-FFF2-40B4-BE49-F238E27FC236}">
                <a16:creationId xmlns="" xmlns:a16="http://schemas.microsoft.com/office/drawing/2014/main" id="{CB56CFFC-64C8-5CDD-C489-86938BF84D7D}"/>
              </a:ext>
            </a:extLst>
          </p:cNvPr>
          <p:cNvSpPr txBox="1"/>
          <p:nvPr/>
        </p:nvSpPr>
        <p:spPr>
          <a:xfrm>
            <a:off x="3210707" y="335674"/>
            <a:ext cx="7424468" cy="1107996"/>
          </a:xfrm>
          <a:prstGeom prst="rect">
            <a:avLst/>
          </a:prstGeom>
          <a:noFill/>
        </p:spPr>
        <p:txBody>
          <a:bodyPr wrap="square">
            <a:spAutoFit/>
          </a:bodyPr>
          <a:lstStyle/>
          <a:p>
            <a:pPr>
              <a:spcBef>
                <a:spcPts val="600"/>
              </a:spcBef>
              <a:spcAft>
                <a:spcPts val="600"/>
              </a:spcAft>
            </a:pPr>
            <a:r>
              <a:rPr lang="en-US" sz="2800" b="1">
                <a:latin typeface="Times New Roman" panose="02020603050405020304" pitchFamily="18" charset="0"/>
                <a:cs typeface="Times New Roman" panose="02020603050405020304" pitchFamily="18" charset="0"/>
              </a:rPr>
              <a:t>Các chỉ số hiệu quả -  Efficiency Indicators</a:t>
            </a:r>
          </a:p>
          <a:p>
            <a:pPr>
              <a:spcBef>
                <a:spcPts val="600"/>
              </a:spcBef>
              <a:spcAft>
                <a:spcPts val="600"/>
              </a:spcAft>
            </a:pPr>
            <a:endParaRPr lang="vi-VN" sz="2800" b="1">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 xmlns:a16="http://schemas.microsoft.com/office/drawing/2014/main" id="{454BE054-F0B8-E4D3-C322-483DFC530937}"/>
              </a:ext>
            </a:extLst>
          </p:cNvPr>
          <p:cNvSpPr/>
          <p:nvPr/>
        </p:nvSpPr>
        <p:spPr>
          <a:xfrm>
            <a:off x="772815" y="2046631"/>
            <a:ext cx="10973708" cy="2523768"/>
          </a:xfrm>
          <a:prstGeom prst="rect">
            <a:avLst/>
          </a:prstGeom>
        </p:spPr>
        <p:txBody>
          <a:bodyPr wrap="square">
            <a:spAutoFit/>
          </a:bodyPr>
          <a:lstStyle/>
          <a:p>
            <a:pPr>
              <a:spcBef>
                <a:spcPts val="600"/>
              </a:spcBef>
              <a:spcAft>
                <a:spcPts val="600"/>
              </a:spcAft>
            </a:pPr>
            <a:r>
              <a:rPr lang="vi-VN" sz="2300">
                <a:solidFill>
                  <a:srgbClr val="1D2129"/>
                </a:solidFill>
                <a:latin typeface="Times New Roman" panose="02020603050405020304" pitchFamily="18" charset="0"/>
                <a:cs typeface="Times New Roman" panose="02020603050405020304" pitchFamily="18" charset="0"/>
              </a:rPr>
              <a:t>Ví dụ:</a:t>
            </a:r>
            <a:endParaRPr lang="en-US" sz="2300">
              <a:solidFill>
                <a:srgbClr val="1D2129"/>
              </a:solidFill>
              <a:latin typeface="Times New Roman" panose="02020603050405020304" pitchFamily="18" charset="0"/>
              <a:cs typeface="Times New Roman" panose="02020603050405020304" pitchFamily="18" charset="0"/>
            </a:endParaRPr>
          </a:p>
          <a:p>
            <a:pPr marL="342900" indent="-342900">
              <a:spcBef>
                <a:spcPts val="600"/>
              </a:spcBef>
              <a:spcAft>
                <a:spcPts val="600"/>
              </a:spcAft>
              <a:buFontTx/>
              <a:buChar char="-"/>
            </a:pPr>
            <a:r>
              <a:rPr lang="vi-VN" sz="2300">
                <a:solidFill>
                  <a:srgbClr val="1D2129"/>
                </a:solidFill>
                <a:latin typeface="Times New Roman" panose="02020603050405020304" pitchFamily="18" charset="0"/>
                <a:cs typeface="Times New Roman" panose="02020603050405020304" pitchFamily="18" charset="0"/>
              </a:rPr>
              <a:t>Chi phí cho một ca điều trị thành công: Số tiền trung bình để chữa khỏi một ca bệnh (hoặc số tiền để cứu sống một mạng người).</a:t>
            </a:r>
            <a:endParaRPr lang="en-US" sz="2300">
              <a:solidFill>
                <a:srgbClr val="1D2129"/>
              </a:solidFill>
              <a:latin typeface="Times New Roman" panose="02020603050405020304" pitchFamily="18" charset="0"/>
              <a:cs typeface="Times New Roman" panose="02020603050405020304" pitchFamily="18" charset="0"/>
            </a:endParaRPr>
          </a:p>
          <a:p>
            <a:pPr marL="342900" indent="-342900">
              <a:spcBef>
                <a:spcPts val="600"/>
              </a:spcBef>
              <a:spcAft>
                <a:spcPts val="600"/>
              </a:spcAft>
              <a:buFontTx/>
              <a:buChar char="-"/>
            </a:pPr>
            <a:r>
              <a:rPr lang="vi-VN" sz="2300">
                <a:solidFill>
                  <a:srgbClr val="1D2129"/>
                </a:solidFill>
                <a:latin typeface="Times New Roman" panose="02020603050405020304" pitchFamily="18" charset="0"/>
                <a:cs typeface="Times New Roman" panose="02020603050405020304" pitchFamily="18" charset="0"/>
              </a:rPr>
              <a:t>Chi phí - hiệu dụng (Cost-Effectiveness Ratio): Chi phí bỏ ra trên một đơn vị năm sống có chất lượng được cứu (DALY hoặc QALY) — chỉ số này rất quan trọng khi Bộ Y tế cân nhắc có nên đưa một loại thuốc đắt tiền vào danh mục Bảo hiểm y tế hay không.</a:t>
            </a:r>
            <a:endParaRPr lang="en-US" sz="2300">
              <a:solidFill>
                <a:srgbClr val="1D212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5964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9A92247-D762-F22B-F64B-ACED983948A4}"/>
              </a:ext>
            </a:extLst>
          </p:cNvPr>
          <p:cNvSpPr>
            <a:spLocks noGrp="1"/>
          </p:cNvSpPr>
          <p:nvPr>
            <p:ph type="title"/>
          </p:nvPr>
        </p:nvSpPr>
        <p:spPr>
          <a:xfrm>
            <a:off x="3092335" y="133004"/>
            <a:ext cx="8678488" cy="1456267"/>
          </a:xfrm>
        </p:spPr>
        <p:txBody>
          <a:bodyPr>
            <a:normAutofit/>
          </a:bodyPr>
          <a:lstStyle/>
          <a:p>
            <a:r>
              <a:rPr lang="vi-VN"/>
              <a:t>Cấu trúc Đề án cải tiến chất lượng tại bệnh viện gồm 2 phần:</a:t>
            </a:r>
            <a:br>
              <a:rPr lang="vi-VN"/>
            </a:br>
            <a:endParaRPr lang="en-US"/>
          </a:p>
        </p:txBody>
      </p:sp>
      <p:sp>
        <p:nvSpPr>
          <p:cNvPr id="4" name="Slide Number Placeholder 3">
            <a:extLst>
              <a:ext uri="{FF2B5EF4-FFF2-40B4-BE49-F238E27FC236}">
                <a16:creationId xmlns="" xmlns:a16="http://schemas.microsoft.com/office/drawing/2014/main" id="{E825CA3E-9B3C-26D3-727F-07FA5151D33F}"/>
              </a:ext>
            </a:extLst>
          </p:cNvPr>
          <p:cNvSpPr>
            <a:spLocks noGrp="1"/>
          </p:cNvSpPr>
          <p:nvPr>
            <p:ph type="sldNum" sz="quarter" idx="12"/>
          </p:nvPr>
        </p:nvSpPr>
        <p:spPr/>
        <p:txBody>
          <a:bodyPr/>
          <a:lstStyle/>
          <a:p>
            <a:fld id="{08FF37E2-84FC-49F1-8E32-F83BCF3E5694}" type="slidenum">
              <a:rPr lang="en-US" smtClean="0"/>
              <a:t>3</a:t>
            </a:fld>
            <a:endParaRPr lang="en-US"/>
          </a:p>
        </p:txBody>
      </p:sp>
      <p:sp>
        <p:nvSpPr>
          <p:cNvPr id="3" name="Content Placeholder 2">
            <a:extLst>
              <a:ext uri="{FF2B5EF4-FFF2-40B4-BE49-F238E27FC236}">
                <a16:creationId xmlns="" xmlns:a16="http://schemas.microsoft.com/office/drawing/2014/main" id="{6DE2F60F-7183-A688-31EA-04F443A8433E}"/>
              </a:ext>
            </a:extLst>
          </p:cNvPr>
          <p:cNvSpPr txBox="1">
            <a:spLocks/>
          </p:cNvSpPr>
          <p:nvPr/>
        </p:nvSpPr>
        <p:spPr>
          <a:xfrm>
            <a:off x="743908" y="1617028"/>
            <a:ext cx="9398897" cy="4811529"/>
          </a:xfrm>
          <a:prstGeom prst="rect">
            <a:avLst/>
          </a:prstGeom>
        </p:spPr>
        <p:txBody>
          <a:bodyPr vert="horz" lIns="91440" tIns="45720" rIns="91440" bIns="45720" rtlCol="0" anchor="ctr">
            <a:no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0" indent="0">
              <a:spcAft>
                <a:spcPts val="600"/>
              </a:spcAft>
              <a:buNone/>
            </a:pPr>
            <a:endParaRPr lang="vi-VN" sz="2300" dirty="0">
              <a:solidFill>
                <a:schemeClr val="bg1"/>
              </a:solidFill>
            </a:endParaRPr>
          </a:p>
        </p:txBody>
      </p:sp>
      <p:sp>
        <p:nvSpPr>
          <p:cNvPr id="8" name="TextBox 7">
            <a:extLst>
              <a:ext uri="{FF2B5EF4-FFF2-40B4-BE49-F238E27FC236}">
                <a16:creationId xmlns="" xmlns:a16="http://schemas.microsoft.com/office/drawing/2014/main" id="{D8128431-8A1B-01AB-BB92-A31868A58BF2}"/>
              </a:ext>
            </a:extLst>
          </p:cNvPr>
          <p:cNvSpPr txBox="1"/>
          <p:nvPr/>
        </p:nvSpPr>
        <p:spPr>
          <a:xfrm>
            <a:off x="743908" y="1724087"/>
            <a:ext cx="2955895" cy="5878532"/>
          </a:xfrm>
          <a:prstGeom prst="rect">
            <a:avLst/>
          </a:prstGeom>
          <a:noFill/>
        </p:spPr>
        <p:txBody>
          <a:bodyPr wrap="square">
            <a:spAutoFit/>
          </a:bodyPr>
          <a:lstStyle/>
          <a:p>
            <a:pPr marL="457200" indent="-457200">
              <a:buFontTx/>
              <a:buChar char="-"/>
            </a:pPr>
            <a:r>
              <a:rPr lang="en-US" sz="2800">
                <a:solidFill>
                  <a:schemeClr val="bg1"/>
                </a:solidFill>
                <a:latin typeface="Times New Roman" panose="02020603050405020304" pitchFamily="18" charset="0"/>
                <a:cs typeface="Times New Roman" panose="02020603050405020304" pitchFamily="18" charset="0"/>
              </a:rPr>
              <a:t>Phần thứ nhất Bối cảnh xây dựng đề án</a:t>
            </a:r>
          </a:p>
          <a:p>
            <a:pPr marL="457200" indent="-457200">
              <a:buFontTx/>
              <a:buChar char="-"/>
            </a:pPr>
            <a:r>
              <a:rPr lang="en-US" sz="2800">
                <a:solidFill>
                  <a:schemeClr val="bg1"/>
                </a:solidFill>
                <a:latin typeface="Times New Roman" panose="02020603050405020304" pitchFamily="18" charset="0"/>
                <a:cs typeface="Times New Roman" panose="02020603050405020304" pitchFamily="18" charset="0"/>
              </a:rPr>
              <a:t>Phần thứ hai Mục tiêu, yêu cầu xây dựng đề án, tổ chức thực hiện và đánh giá hiệu quả</a:t>
            </a:r>
          </a:p>
          <a:p>
            <a:r>
              <a:rPr lang="en-US" sz="3200">
                <a:solidFill>
                  <a:schemeClr val="bg1"/>
                </a:solidFill>
                <a:latin typeface="Times New Roman" panose="02020603050405020304" pitchFamily="18" charset="0"/>
                <a:cs typeface="Times New Roman" panose="02020603050405020304" pitchFamily="18" charset="0"/>
              </a:rPr>
              <a:t/>
            </a:r>
            <a:br>
              <a:rPr lang="en-US" sz="3200">
                <a:solidFill>
                  <a:schemeClr val="bg1"/>
                </a:solidFill>
                <a:latin typeface="Times New Roman" panose="02020603050405020304" pitchFamily="18" charset="0"/>
                <a:cs typeface="Times New Roman" panose="02020603050405020304" pitchFamily="18" charset="0"/>
              </a:rPr>
            </a:br>
            <a:endParaRPr lang="en-US" sz="3200">
              <a:solidFill>
                <a:schemeClr val="bg1"/>
              </a:solidFill>
              <a:latin typeface="Times New Roman" panose="02020603050405020304" pitchFamily="18" charset="0"/>
              <a:cs typeface="Times New Roman" panose="02020603050405020304" pitchFamily="18" charset="0"/>
            </a:endParaRPr>
          </a:p>
          <a:p>
            <a:endParaRPr lang="en-US" sz="3200">
              <a:solidFill>
                <a:schemeClr val="bg1"/>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 xmlns:a16="http://schemas.microsoft.com/office/drawing/2014/main" id="{170A997A-EF08-F5E5-BBEB-425650174EF5}"/>
              </a:ext>
            </a:extLst>
          </p:cNvPr>
          <p:cNvPicPr>
            <a:picLocks noChangeAspect="1"/>
          </p:cNvPicPr>
          <p:nvPr/>
        </p:nvPicPr>
        <p:blipFill>
          <a:blip r:embed="rId2"/>
          <a:stretch>
            <a:fillRect/>
          </a:stretch>
        </p:blipFill>
        <p:spPr>
          <a:xfrm>
            <a:off x="4319339" y="1364623"/>
            <a:ext cx="3553321" cy="4505954"/>
          </a:xfrm>
          <a:prstGeom prst="rect">
            <a:avLst/>
          </a:prstGeom>
        </p:spPr>
      </p:pic>
      <p:pic>
        <p:nvPicPr>
          <p:cNvPr id="9" name="Picture 8">
            <a:extLst>
              <a:ext uri="{FF2B5EF4-FFF2-40B4-BE49-F238E27FC236}">
                <a16:creationId xmlns="" xmlns:a16="http://schemas.microsoft.com/office/drawing/2014/main" id="{530394D9-B66D-C237-0EB6-9DA82AA2B416}"/>
              </a:ext>
            </a:extLst>
          </p:cNvPr>
          <p:cNvPicPr>
            <a:picLocks noChangeAspect="1"/>
          </p:cNvPicPr>
          <p:nvPr/>
        </p:nvPicPr>
        <p:blipFill>
          <a:blip r:embed="rId3"/>
          <a:stretch>
            <a:fillRect/>
          </a:stretch>
        </p:blipFill>
        <p:spPr>
          <a:xfrm>
            <a:off x="8022992" y="1364623"/>
            <a:ext cx="3254885" cy="4414438"/>
          </a:xfrm>
          <a:prstGeom prst="rect">
            <a:avLst/>
          </a:prstGeom>
        </p:spPr>
      </p:pic>
    </p:spTree>
    <p:extLst>
      <p:ext uri="{BB962C8B-B14F-4D97-AF65-F5344CB8AC3E}">
        <p14:creationId xmlns:p14="http://schemas.microsoft.com/office/powerpoint/2010/main" val="21945001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7A69C08-CAE9-5953-17DE-402D2A6DA7F1}"/>
              </a:ext>
            </a:extLst>
          </p:cNvPr>
          <p:cNvSpPr>
            <a:spLocks noGrp="1"/>
          </p:cNvSpPr>
          <p:nvPr>
            <p:ph type="title"/>
          </p:nvPr>
        </p:nvSpPr>
        <p:spPr>
          <a:xfrm>
            <a:off x="3165230" y="0"/>
            <a:ext cx="8651632" cy="1223889"/>
          </a:xfrm>
        </p:spPr>
        <p:txBody>
          <a:bodyPr/>
          <a:lstStyle/>
          <a:p>
            <a:r>
              <a:rPr lang="en-US">
                <a:latin typeface="Times New Roman" panose="02020603050405020304" pitchFamily="18" charset="0"/>
                <a:cs typeface="Times New Roman" panose="02020603050405020304" pitchFamily="18" charset="0"/>
              </a:rPr>
              <a:t>Ví dụ về tối thiểu 1 chỉ số quá trình và 1 chỉ số đầu ra trong đề án</a:t>
            </a:r>
          </a:p>
        </p:txBody>
      </p:sp>
      <p:graphicFrame>
        <p:nvGraphicFramePr>
          <p:cNvPr id="5" name="Content Placeholder 4">
            <a:extLst>
              <a:ext uri="{FF2B5EF4-FFF2-40B4-BE49-F238E27FC236}">
                <a16:creationId xmlns="" xmlns:a16="http://schemas.microsoft.com/office/drawing/2014/main" id="{94F64910-300D-B0D5-CDB4-B94C4E1CB89A}"/>
              </a:ext>
            </a:extLst>
          </p:cNvPr>
          <p:cNvGraphicFramePr>
            <a:graphicFrameLocks noGrp="1"/>
          </p:cNvGraphicFramePr>
          <p:nvPr>
            <p:ph idx="1"/>
            <p:extLst>
              <p:ext uri="{D42A27DB-BD31-4B8C-83A1-F6EECF244321}">
                <p14:modId xmlns:p14="http://schemas.microsoft.com/office/powerpoint/2010/main" val="1097462224"/>
              </p:ext>
            </p:extLst>
          </p:nvPr>
        </p:nvGraphicFramePr>
        <p:xfrm>
          <a:off x="626012" y="1549620"/>
          <a:ext cx="10939975" cy="5120640"/>
        </p:xfrm>
        <a:graphic>
          <a:graphicData uri="http://schemas.openxmlformats.org/drawingml/2006/table">
            <a:tbl>
              <a:tblPr firstRow="1" bandRow="1">
                <a:tableStyleId>{F5AB1C69-6EDB-4FF4-983F-18BD219EF322}</a:tableStyleId>
              </a:tblPr>
              <a:tblGrid>
                <a:gridCol w="2579062">
                  <a:extLst>
                    <a:ext uri="{9D8B030D-6E8A-4147-A177-3AD203B41FA5}">
                      <a16:colId xmlns="" xmlns:a16="http://schemas.microsoft.com/office/drawing/2014/main" val="2269418348"/>
                    </a:ext>
                  </a:extLst>
                </a:gridCol>
                <a:gridCol w="4450096">
                  <a:extLst>
                    <a:ext uri="{9D8B030D-6E8A-4147-A177-3AD203B41FA5}">
                      <a16:colId xmlns="" xmlns:a16="http://schemas.microsoft.com/office/drawing/2014/main" val="3013532787"/>
                    </a:ext>
                  </a:extLst>
                </a:gridCol>
                <a:gridCol w="3910817">
                  <a:extLst>
                    <a:ext uri="{9D8B030D-6E8A-4147-A177-3AD203B41FA5}">
                      <a16:colId xmlns="" xmlns:a16="http://schemas.microsoft.com/office/drawing/2014/main" val="2207455164"/>
                    </a:ext>
                  </a:extLst>
                </a:gridCol>
              </a:tblGrid>
              <a:tr h="355581">
                <a:tc>
                  <a:txBody>
                    <a:bodyPr/>
                    <a:lstStyle/>
                    <a:p>
                      <a:r>
                        <a:rPr lang="en-US" sz="2400" dirty="0" err="1">
                          <a:latin typeface="Times New Roman" panose="02020603050405020304" pitchFamily="18" charset="0"/>
                          <a:cs typeface="Times New Roman" panose="02020603050405020304" pitchFamily="18" charset="0"/>
                        </a:rPr>
                        <a:t>Đề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CTCL</a:t>
                      </a:r>
                    </a:p>
                  </a:txBody>
                  <a:tcPr/>
                </a:tc>
                <a:tc>
                  <a:txBody>
                    <a:bodyPr/>
                    <a:lstStyle/>
                    <a:p>
                      <a:r>
                        <a:rPr lang="en-US" sz="2400">
                          <a:latin typeface="Times New Roman" panose="02020603050405020304" pitchFamily="18" charset="0"/>
                          <a:cs typeface="Times New Roman" panose="02020603050405020304" pitchFamily="18" charset="0"/>
                        </a:rPr>
                        <a:t>Chỉ số quá trình</a:t>
                      </a:r>
                    </a:p>
                  </a:txBody>
                  <a:tcPr/>
                </a:tc>
                <a:tc>
                  <a:txBody>
                    <a:bodyPr/>
                    <a:lstStyle/>
                    <a:p>
                      <a:r>
                        <a:rPr lang="en-US" sz="2400">
                          <a:latin typeface="Times New Roman" panose="02020603050405020304" pitchFamily="18" charset="0"/>
                          <a:cs typeface="Times New Roman" panose="02020603050405020304" pitchFamily="18" charset="0"/>
                        </a:rPr>
                        <a:t>Chỉ số đầu ra</a:t>
                      </a:r>
                    </a:p>
                  </a:txBody>
                  <a:tcPr/>
                </a:tc>
                <a:extLst>
                  <a:ext uri="{0D108BD9-81ED-4DB2-BD59-A6C34878D82A}">
                    <a16:rowId xmlns="" xmlns:a16="http://schemas.microsoft.com/office/drawing/2014/main" val="3854102399"/>
                  </a:ext>
                </a:extLst>
              </a:tr>
              <a:tr h="876774">
                <a:tc>
                  <a:txBody>
                    <a:bodyPr/>
                    <a:lstStyle/>
                    <a:p>
                      <a:r>
                        <a:rPr lang="vi-VN" sz="2400">
                          <a:latin typeface="Times New Roman" panose="02020603050405020304" pitchFamily="18" charset="0"/>
                          <a:cs typeface="Times New Roman" panose="02020603050405020304" pitchFamily="18" charset="0"/>
                        </a:rPr>
                        <a:t>Giảm thiểu </a:t>
                      </a:r>
                      <a:r>
                        <a:rPr lang="en-US" sz="2400">
                          <a:latin typeface="Times New Roman" panose="02020603050405020304" pitchFamily="18" charset="0"/>
                          <a:cs typeface="Times New Roman" panose="02020603050405020304" pitchFamily="18" charset="0"/>
                        </a:rPr>
                        <a:t>sự cố té </a:t>
                      </a:r>
                      <a:r>
                        <a:rPr lang="vi-VN" sz="2400">
                          <a:latin typeface="Times New Roman" panose="02020603050405020304" pitchFamily="18" charset="0"/>
                          <a:cs typeface="Times New Roman" panose="02020603050405020304" pitchFamily="18" charset="0"/>
                        </a:rPr>
                        <a:t>ngã ở người bệnh nội trú</a:t>
                      </a:r>
                      <a:endParaRPr lang="en-US" sz="2400">
                        <a:latin typeface="Times New Roman" panose="02020603050405020304" pitchFamily="18" charset="0"/>
                        <a:cs typeface="Times New Roman" panose="02020603050405020304" pitchFamily="18" charset="0"/>
                      </a:endParaRPr>
                    </a:p>
                  </a:txBody>
                  <a:tcPr/>
                </a:tc>
                <a:tc>
                  <a:txBody>
                    <a:bodyPr/>
                    <a:lstStyle/>
                    <a:p>
                      <a:r>
                        <a:rPr lang="vi-VN" sz="2400" dirty="0">
                          <a:latin typeface="Times New Roman" panose="02020603050405020304" pitchFamily="18" charset="0"/>
                          <a:cs typeface="Times New Roman" panose="02020603050405020304" pitchFamily="18" charset="0"/>
                        </a:rPr>
                        <a:t>Tỷ lệ người bệnh nhập viện được điều dưỡng đánh giá nguy cơ ngã bằng thang điểm Morse trong vòng 24 giờ đầu.</a:t>
                      </a:r>
                      <a:endParaRPr lang="en-US" sz="2400" dirty="0">
                        <a:latin typeface="Times New Roman" panose="02020603050405020304" pitchFamily="18" charset="0"/>
                        <a:cs typeface="Times New Roman" panose="02020603050405020304" pitchFamily="18" charset="0"/>
                      </a:endParaRPr>
                    </a:p>
                  </a:txBody>
                  <a:tcPr/>
                </a:tc>
                <a:tc>
                  <a:txBody>
                    <a:bodyPr/>
                    <a:lstStyle/>
                    <a:p>
                      <a:r>
                        <a:rPr lang="vi-VN" sz="2400" dirty="0">
                          <a:latin typeface="Times New Roman" panose="02020603050405020304" pitchFamily="18" charset="0"/>
                          <a:cs typeface="Times New Roman" panose="02020603050405020304" pitchFamily="18" charset="0"/>
                        </a:rPr>
                        <a:t>Tỷ lệ sự cố ngã của người bệnh nội trú</a:t>
                      </a:r>
                      <a:r>
                        <a:rPr lang="en-US" sz="2400" dirty="0">
                          <a:latin typeface="Times New Roman" panose="02020603050405020304" pitchFamily="18" charset="0"/>
                          <a:cs typeface="Times New Roman" panose="02020603050405020304" pitchFamily="18" charset="0"/>
                        </a:rPr>
                        <a:t>.</a:t>
                      </a:r>
                    </a:p>
                  </a:txBody>
                  <a:tcPr/>
                </a:tc>
                <a:extLst>
                  <a:ext uri="{0D108BD9-81ED-4DB2-BD59-A6C34878D82A}">
                    <a16:rowId xmlns="" xmlns:a16="http://schemas.microsoft.com/office/drawing/2014/main" val="546633713"/>
                  </a:ext>
                </a:extLst>
              </a:tr>
              <a:tr h="355581">
                <a:tc>
                  <a:txBody>
                    <a:bodyPr/>
                    <a:lstStyle/>
                    <a:p>
                      <a:r>
                        <a:rPr lang="en-US" sz="2400">
                          <a:latin typeface="Times New Roman" panose="02020603050405020304" pitchFamily="18" charset="0"/>
                          <a:cs typeface="Times New Roman" panose="02020603050405020304" pitchFamily="18" charset="0"/>
                        </a:rPr>
                        <a:t>Xây dựng văn hóa báo cáo sự cố y khoa tự nguyện</a:t>
                      </a:r>
                    </a:p>
                  </a:txBody>
                  <a:tcPr/>
                </a:tc>
                <a:tc>
                  <a:txBody>
                    <a:bodyPr/>
                    <a:lstStyle/>
                    <a:p>
                      <a:r>
                        <a:rPr lang="vi-VN" sz="2400">
                          <a:latin typeface="Times New Roman" panose="02020603050405020304" pitchFamily="18" charset="0"/>
                          <a:cs typeface="Times New Roman" panose="02020603050405020304" pitchFamily="18" charset="0"/>
                        </a:rPr>
                        <a:t>Tỷ lệ nhân viên y tế được tập huấn/hướng dẫn lại về cách nhận diện và phần mềm/phiếu báo cáo sự cố y khoa (SCYK).</a:t>
                      </a:r>
                      <a:endParaRPr lang="en-US" sz="2400">
                        <a:latin typeface="Times New Roman" panose="02020603050405020304" pitchFamily="18" charset="0"/>
                        <a:cs typeface="Times New Roman" panose="02020603050405020304" pitchFamily="18" charset="0"/>
                      </a:endParaRPr>
                    </a:p>
                  </a:txBody>
                  <a:tcPr/>
                </a:tc>
                <a:tc>
                  <a:txBody>
                    <a:bodyPr/>
                    <a:lstStyle/>
                    <a:p>
                      <a:r>
                        <a:rPr lang="en-US" sz="2400">
                          <a:latin typeface="Times New Roman" panose="02020603050405020304" pitchFamily="18" charset="0"/>
                          <a:cs typeface="Times New Roman" panose="02020603050405020304" pitchFamily="18" charset="0"/>
                        </a:rPr>
                        <a:t>Tỷ lệ báo cáo sự cố tự nguyện</a:t>
                      </a:r>
                    </a:p>
                  </a:txBody>
                  <a:tcPr/>
                </a:tc>
                <a:extLst>
                  <a:ext uri="{0D108BD9-81ED-4DB2-BD59-A6C34878D82A}">
                    <a16:rowId xmlns="" xmlns:a16="http://schemas.microsoft.com/office/drawing/2014/main" val="1244456849"/>
                  </a:ext>
                </a:extLst>
              </a:tr>
              <a:tr h="355581">
                <a:tc>
                  <a:txBody>
                    <a:bodyPr/>
                    <a:lstStyle/>
                    <a:p>
                      <a:r>
                        <a:rPr lang="vi-VN" sz="2400">
                          <a:latin typeface="Times New Roman" panose="02020603050405020304" pitchFamily="18" charset="0"/>
                          <a:cs typeface="Times New Roman" panose="02020603050405020304" pitchFamily="18" charset="0"/>
                        </a:rPr>
                        <a:t>Nâng cao chất lượng ghi chép Hồ sơ bệnh án (HSBA)</a:t>
                      </a:r>
                      <a:endParaRPr lang="en-US" sz="2400">
                        <a:latin typeface="Times New Roman" panose="02020603050405020304" pitchFamily="18" charset="0"/>
                        <a:cs typeface="Times New Roman" panose="02020603050405020304" pitchFamily="18" charset="0"/>
                      </a:endParaRPr>
                    </a:p>
                  </a:txBody>
                  <a:tcPr/>
                </a:tc>
                <a:tc>
                  <a:txBody>
                    <a:bodyPr/>
                    <a:lstStyle/>
                    <a:p>
                      <a:r>
                        <a:rPr lang="en-US" sz="2400" dirty="0" err="1">
                          <a:latin typeface="Times New Roman" panose="02020603050405020304" pitchFamily="18" charset="0"/>
                          <a:cs typeface="Times New Roman" panose="02020603050405020304" pitchFamily="18" charset="0"/>
                        </a:rPr>
                        <a:t>Tỷ</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buổi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chép</a:t>
                      </a:r>
                      <a:r>
                        <a:rPr lang="en-US" sz="2400" dirty="0">
                          <a:latin typeface="Times New Roman" panose="02020603050405020304" pitchFamily="18" charset="0"/>
                          <a:cs typeface="Times New Roman" panose="02020603050405020304" pitchFamily="18" charset="0"/>
                        </a:rPr>
                        <a:t> HSBA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mã</a:t>
                      </a:r>
                      <a:r>
                        <a:rPr lang="en-US" sz="2400" dirty="0">
                          <a:latin typeface="Times New Roman" panose="02020603050405020304" pitchFamily="18" charset="0"/>
                          <a:cs typeface="Times New Roman" panose="02020603050405020304" pitchFamily="18" charset="0"/>
                        </a:rPr>
                        <a:t> ICD-10.</a:t>
                      </a:r>
                    </a:p>
                  </a:txBody>
                  <a:tcPr/>
                </a:tc>
                <a:tc>
                  <a:txBody>
                    <a:bodyPr/>
                    <a:lstStyle/>
                    <a:p>
                      <a:r>
                        <a:rPr lang="vi-VN" sz="2400" dirty="0">
                          <a:solidFill>
                            <a:schemeClr val="bg1"/>
                          </a:solidFill>
                          <a:latin typeface="Times New Roman" panose="02020603050405020304" pitchFamily="18" charset="0"/>
                          <a:cs typeface="Times New Roman" panose="02020603050405020304" pitchFamily="18" charset="0"/>
                        </a:rPr>
                        <a:t>Tỷ lệ hồ sơ </a:t>
                      </a:r>
                      <a:r>
                        <a:rPr lang="vi-VN" sz="2400">
                          <a:solidFill>
                            <a:schemeClr val="bg1"/>
                          </a:solidFill>
                          <a:latin typeface="Times New Roman" panose="02020603050405020304" pitchFamily="18" charset="0"/>
                          <a:cs typeface="Times New Roman" panose="02020603050405020304" pitchFamily="18" charset="0"/>
                        </a:rPr>
                        <a:t>bệnh án bị xuất toán do lỗi ghi chép hồ sơ.</a:t>
                      </a:r>
                      <a:endParaRPr lang="en-US" sz="2400" dirty="0">
                        <a:solidFill>
                          <a:schemeClr val="bg1"/>
                        </a:solidFill>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2312273829"/>
                  </a:ext>
                </a:extLst>
              </a:tr>
            </a:tbl>
          </a:graphicData>
        </a:graphic>
      </p:graphicFrame>
      <p:sp>
        <p:nvSpPr>
          <p:cNvPr id="4" name="Slide Number Placeholder 3">
            <a:extLst>
              <a:ext uri="{FF2B5EF4-FFF2-40B4-BE49-F238E27FC236}">
                <a16:creationId xmlns="" xmlns:a16="http://schemas.microsoft.com/office/drawing/2014/main" id="{54275017-6283-E33F-B634-D406A48350F5}"/>
              </a:ext>
            </a:extLst>
          </p:cNvPr>
          <p:cNvSpPr>
            <a:spLocks noGrp="1"/>
          </p:cNvSpPr>
          <p:nvPr>
            <p:ph type="sldNum" sz="quarter" idx="12"/>
          </p:nvPr>
        </p:nvSpPr>
        <p:spPr/>
        <p:txBody>
          <a:bodyPr/>
          <a:lstStyle/>
          <a:p>
            <a:fld id="{08FF37E2-84FC-49F1-8E32-F83BCF3E5694}" type="slidenum">
              <a:rPr lang="en-US" smtClean="0"/>
              <a:t>30</a:t>
            </a:fld>
            <a:endParaRPr lang="en-US"/>
          </a:p>
        </p:txBody>
      </p:sp>
    </p:spTree>
    <p:extLst>
      <p:ext uri="{BB962C8B-B14F-4D97-AF65-F5344CB8AC3E}">
        <p14:creationId xmlns:p14="http://schemas.microsoft.com/office/powerpoint/2010/main" val="4665477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8555DB98-6EE4-3740-81BD-0DD17EBE88F6}"/>
              </a:ext>
            </a:extLst>
          </p:cNvPr>
          <p:cNvSpPr>
            <a:spLocks noGrp="1"/>
          </p:cNvSpPr>
          <p:nvPr>
            <p:ph type="sldNum" sz="quarter" idx="12"/>
          </p:nvPr>
        </p:nvSpPr>
        <p:spPr/>
        <p:txBody>
          <a:bodyPr/>
          <a:lstStyle/>
          <a:p>
            <a:fld id="{08FF37E2-84FC-49F1-8E32-F83BCF3E5694}" type="slidenum">
              <a:rPr lang="en-US" smtClean="0"/>
              <a:t>31</a:t>
            </a:fld>
            <a:endParaRPr lang="en-US"/>
          </a:p>
        </p:txBody>
      </p:sp>
      <p:graphicFrame>
        <p:nvGraphicFramePr>
          <p:cNvPr id="5" name="Content Placeholder 4">
            <a:extLst>
              <a:ext uri="{FF2B5EF4-FFF2-40B4-BE49-F238E27FC236}">
                <a16:creationId xmlns="" xmlns:a16="http://schemas.microsoft.com/office/drawing/2014/main" id="{41AD6987-3597-5A37-1A8D-0AE3EDD9A0A3}"/>
              </a:ext>
            </a:extLst>
          </p:cNvPr>
          <p:cNvGraphicFramePr>
            <a:graphicFrameLocks noGrp="1"/>
          </p:cNvGraphicFramePr>
          <p:nvPr>
            <p:ph idx="1"/>
            <p:extLst>
              <p:ext uri="{D42A27DB-BD31-4B8C-83A1-F6EECF244321}">
                <p14:modId xmlns:p14="http://schemas.microsoft.com/office/powerpoint/2010/main" val="2529036537"/>
              </p:ext>
            </p:extLst>
          </p:nvPr>
        </p:nvGraphicFramePr>
        <p:xfrm>
          <a:off x="626012" y="1549620"/>
          <a:ext cx="10939975" cy="4297680"/>
        </p:xfrm>
        <a:graphic>
          <a:graphicData uri="http://schemas.openxmlformats.org/drawingml/2006/table">
            <a:tbl>
              <a:tblPr firstRow="1" bandRow="1">
                <a:tableStyleId>{F5AB1C69-6EDB-4FF4-983F-18BD219EF322}</a:tableStyleId>
              </a:tblPr>
              <a:tblGrid>
                <a:gridCol w="3425483">
                  <a:extLst>
                    <a:ext uri="{9D8B030D-6E8A-4147-A177-3AD203B41FA5}">
                      <a16:colId xmlns="" xmlns:a16="http://schemas.microsoft.com/office/drawing/2014/main" val="2269418348"/>
                    </a:ext>
                  </a:extLst>
                </a:gridCol>
                <a:gridCol w="3896751">
                  <a:extLst>
                    <a:ext uri="{9D8B030D-6E8A-4147-A177-3AD203B41FA5}">
                      <a16:colId xmlns="" xmlns:a16="http://schemas.microsoft.com/office/drawing/2014/main" val="3013532787"/>
                    </a:ext>
                  </a:extLst>
                </a:gridCol>
                <a:gridCol w="3617741">
                  <a:extLst>
                    <a:ext uri="{9D8B030D-6E8A-4147-A177-3AD203B41FA5}">
                      <a16:colId xmlns="" xmlns:a16="http://schemas.microsoft.com/office/drawing/2014/main" val="2207455164"/>
                    </a:ext>
                  </a:extLst>
                </a:gridCol>
              </a:tblGrid>
              <a:tr h="355581">
                <a:tc>
                  <a:txBody>
                    <a:bodyPr/>
                    <a:lstStyle/>
                    <a:p>
                      <a:r>
                        <a:rPr lang="en-US" sz="2400" dirty="0" err="1">
                          <a:latin typeface="Times New Roman" panose="02020603050405020304" pitchFamily="18" charset="0"/>
                          <a:cs typeface="Times New Roman" panose="02020603050405020304" pitchFamily="18" charset="0"/>
                        </a:rPr>
                        <a:t>Đề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CTCL</a:t>
                      </a:r>
                    </a:p>
                  </a:txBody>
                  <a:tcPr/>
                </a:tc>
                <a:tc>
                  <a:txBody>
                    <a:bodyPr/>
                    <a:lstStyle/>
                    <a:p>
                      <a:r>
                        <a:rPr lang="en-US" sz="2400">
                          <a:latin typeface="Times New Roman" panose="02020603050405020304" pitchFamily="18" charset="0"/>
                          <a:cs typeface="Times New Roman" panose="02020603050405020304" pitchFamily="18" charset="0"/>
                        </a:rPr>
                        <a:t>Chỉ số quá trình</a:t>
                      </a:r>
                    </a:p>
                  </a:txBody>
                  <a:tcPr/>
                </a:tc>
                <a:tc>
                  <a:txBody>
                    <a:bodyPr/>
                    <a:lstStyle/>
                    <a:p>
                      <a:r>
                        <a:rPr lang="en-US" sz="2400">
                          <a:latin typeface="Times New Roman" panose="02020603050405020304" pitchFamily="18" charset="0"/>
                          <a:cs typeface="Times New Roman" panose="02020603050405020304" pitchFamily="18" charset="0"/>
                        </a:rPr>
                        <a:t>Chỉ số đầu ra</a:t>
                      </a:r>
                    </a:p>
                  </a:txBody>
                  <a:tcPr/>
                </a:tc>
                <a:extLst>
                  <a:ext uri="{0D108BD9-81ED-4DB2-BD59-A6C34878D82A}">
                    <a16:rowId xmlns="" xmlns:a16="http://schemas.microsoft.com/office/drawing/2014/main" val="3854102399"/>
                  </a:ext>
                </a:extLst>
              </a:tr>
              <a:tr h="876774">
                <a:tc>
                  <a:txBody>
                    <a:bodyPr/>
                    <a:lstStyle/>
                    <a:p>
                      <a:r>
                        <a:rPr lang="vi-VN" sz="2400">
                          <a:latin typeface="Times New Roman" panose="02020603050405020304" pitchFamily="18" charset="0"/>
                          <a:cs typeface="Times New Roman" panose="02020603050405020304" pitchFamily="18" charset="0"/>
                        </a:rPr>
                        <a:t>Nâng cao năng lực sẵn sàng ứng phó và an toàn phòng cháy chữa cháy (PCCC) tại bệnh viện</a:t>
                      </a:r>
                      <a:endParaRPr lang="en-US" sz="2400">
                        <a:latin typeface="Times New Roman" panose="02020603050405020304" pitchFamily="18" charset="0"/>
                        <a:cs typeface="Times New Roman" panose="02020603050405020304" pitchFamily="18" charset="0"/>
                      </a:endParaRPr>
                    </a:p>
                  </a:txBody>
                  <a:tcPr/>
                </a:tc>
                <a:tc>
                  <a:txBody>
                    <a:bodyPr/>
                    <a:lstStyle/>
                    <a:p>
                      <a:r>
                        <a:rPr lang="vi-VN" sz="2400">
                          <a:latin typeface="Times New Roman" panose="02020603050405020304" pitchFamily="18" charset="0"/>
                          <a:cs typeface="Times New Roman" panose="02020603050405020304" pitchFamily="18" charset="0"/>
                        </a:rPr>
                        <a:t>Tỷ lệ nhân viên bệnh viện được đào tạo và diễn tập PCCC theo kế hoạch</a:t>
                      </a:r>
                      <a:endParaRPr lang="en-US" sz="2400" dirty="0">
                        <a:latin typeface="Times New Roman" panose="02020603050405020304" pitchFamily="18" charset="0"/>
                        <a:cs typeface="Times New Roman" panose="02020603050405020304" pitchFamily="18" charset="0"/>
                      </a:endParaRPr>
                    </a:p>
                  </a:txBody>
                  <a:tcPr/>
                </a:tc>
                <a:tc>
                  <a:txBody>
                    <a:bodyPr/>
                    <a:lstStyle/>
                    <a:p>
                      <a:r>
                        <a:rPr lang="vi-VN" sz="2400">
                          <a:latin typeface="Times New Roman" panose="02020603050405020304" pitchFamily="18" charset="0"/>
                          <a:cs typeface="Times New Roman" panose="02020603050405020304" pitchFamily="18" charset="0"/>
                        </a:rPr>
                        <a:t>Tỷ lệ khoa/phòng đạt tiêu chí an toàn PCCC qua kiểm tra, đánh giá định kỳ</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546633713"/>
                  </a:ext>
                </a:extLst>
              </a:tr>
              <a:tr h="355581">
                <a:tc>
                  <a:txBody>
                    <a:bodyPr/>
                    <a:lstStyle/>
                    <a:p>
                      <a:r>
                        <a:rPr lang="en-US" sz="2400">
                          <a:latin typeface="Times New Roman" panose="02020603050405020304" pitchFamily="18" charset="0"/>
                          <a:cs typeface="Times New Roman" panose="02020603050405020304" pitchFamily="18" charset="0"/>
                        </a:rPr>
                        <a:t>Nâng cao hiệu quả điều trị và tăng tỷ lệ tuân thủ kế hoạch điều trị của bệnh nhân ngoại trú tại Khoa Vật lý trị liệu – Phục hồi chức năng.</a:t>
                      </a:r>
                    </a:p>
                  </a:txBody>
                  <a:tcPr/>
                </a:tc>
                <a:tc>
                  <a:txBody>
                    <a:bodyPr/>
                    <a:lstStyle/>
                    <a:p>
                      <a:r>
                        <a:rPr lang="vi-VN" sz="2400">
                          <a:latin typeface="Times New Roman" panose="02020603050405020304" pitchFamily="18" charset="0"/>
                          <a:cs typeface="Times New Roman" panose="02020603050405020304" pitchFamily="18" charset="0"/>
                        </a:rPr>
                        <a:t>Tỷ lệ bệnh nhân ngoại trú được nhắc lịch điều trị thông qua điện thoại, tin nhắn SMS hoặc hệ thống nhắc hẹn điện tử</a:t>
                      </a:r>
                    </a:p>
                  </a:txBody>
                  <a:tcPr/>
                </a:tc>
                <a:tc>
                  <a:txBody>
                    <a:bodyPr/>
                    <a:lstStyle/>
                    <a:p>
                      <a:r>
                        <a:rPr lang="en-US" sz="2400">
                          <a:latin typeface="Times New Roman" panose="02020603050405020304" pitchFamily="18" charset="0"/>
                          <a:cs typeface="Times New Roman" panose="02020603050405020304" pitchFamily="18" charset="0"/>
                        </a:rPr>
                        <a:t>Tỷ lệ bệnh nhân tái khám đúng lịch</a:t>
                      </a:r>
                    </a:p>
                  </a:txBody>
                  <a:tcPr/>
                </a:tc>
                <a:extLst>
                  <a:ext uri="{0D108BD9-81ED-4DB2-BD59-A6C34878D82A}">
                    <a16:rowId xmlns="" xmlns:a16="http://schemas.microsoft.com/office/drawing/2014/main" val="1244456849"/>
                  </a:ext>
                </a:extLst>
              </a:tr>
            </a:tbl>
          </a:graphicData>
        </a:graphic>
      </p:graphicFrame>
      <p:sp>
        <p:nvSpPr>
          <p:cNvPr id="8" name="Title 1">
            <a:extLst>
              <a:ext uri="{FF2B5EF4-FFF2-40B4-BE49-F238E27FC236}">
                <a16:creationId xmlns="" xmlns:a16="http://schemas.microsoft.com/office/drawing/2014/main" id="{7ED57C9E-8D47-37DE-191F-7AC77B86364D}"/>
              </a:ext>
            </a:extLst>
          </p:cNvPr>
          <p:cNvSpPr>
            <a:spLocks noGrp="1"/>
          </p:cNvSpPr>
          <p:nvPr>
            <p:ph type="title"/>
          </p:nvPr>
        </p:nvSpPr>
        <p:spPr>
          <a:xfrm>
            <a:off x="3165230" y="0"/>
            <a:ext cx="8651632" cy="1223889"/>
          </a:xfrm>
        </p:spPr>
        <p:txBody>
          <a:bodyPr/>
          <a:lstStyle/>
          <a:p>
            <a:r>
              <a:rPr lang="en-US">
                <a:latin typeface="Times New Roman" panose="02020603050405020304" pitchFamily="18" charset="0"/>
                <a:cs typeface="Times New Roman" panose="02020603050405020304" pitchFamily="18" charset="0"/>
              </a:rPr>
              <a:t>Ví dụ về tối thiểu 1 chỉ số quá trình và 1 chỉ số đầu ra trong đề án</a:t>
            </a:r>
          </a:p>
        </p:txBody>
      </p:sp>
    </p:spTree>
    <p:extLst>
      <p:ext uri="{BB962C8B-B14F-4D97-AF65-F5344CB8AC3E}">
        <p14:creationId xmlns:p14="http://schemas.microsoft.com/office/powerpoint/2010/main" val="17240849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6E9FE403-CC8E-7D3F-D08F-FF5ECEEEE5D2}"/>
              </a:ext>
            </a:extLst>
          </p:cNvPr>
          <p:cNvSpPr>
            <a:spLocks noGrp="1"/>
          </p:cNvSpPr>
          <p:nvPr>
            <p:ph type="sldNum" sz="quarter" idx="12"/>
          </p:nvPr>
        </p:nvSpPr>
        <p:spPr/>
        <p:txBody>
          <a:bodyPr/>
          <a:lstStyle/>
          <a:p>
            <a:fld id="{08FF37E2-84FC-49F1-8E32-F83BCF3E5694}" type="slidenum">
              <a:rPr lang="en-US" smtClean="0"/>
              <a:t>32</a:t>
            </a:fld>
            <a:endParaRPr lang="en-US"/>
          </a:p>
        </p:txBody>
      </p:sp>
      <p:graphicFrame>
        <p:nvGraphicFramePr>
          <p:cNvPr id="5" name="Content Placeholder 4">
            <a:extLst>
              <a:ext uri="{FF2B5EF4-FFF2-40B4-BE49-F238E27FC236}">
                <a16:creationId xmlns="" xmlns:a16="http://schemas.microsoft.com/office/drawing/2014/main" id="{7A9B543B-4B14-0B54-3146-6F152B149BF0}"/>
              </a:ext>
            </a:extLst>
          </p:cNvPr>
          <p:cNvGraphicFramePr>
            <a:graphicFrameLocks/>
          </p:cNvGraphicFramePr>
          <p:nvPr>
            <p:extLst>
              <p:ext uri="{D42A27DB-BD31-4B8C-83A1-F6EECF244321}">
                <p14:modId xmlns:p14="http://schemas.microsoft.com/office/powerpoint/2010/main" val="1160770142"/>
              </p:ext>
            </p:extLst>
          </p:nvPr>
        </p:nvGraphicFramePr>
        <p:xfrm>
          <a:off x="626012" y="1387842"/>
          <a:ext cx="10939975" cy="5370342"/>
        </p:xfrm>
        <a:graphic>
          <a:graphicData uri="http://schemas.openxmlformats.org/drawingml/2006/table">
            <a:tbl>
              <a:tblPr firstRow="1" bandRow="1">
                <a:tableStyleId>{F5AB1C69-6EDB-4FF4-983F-18BD219EF322}</a:tableStyleId>
              </a:tblPr>
              <a:tblGrid>
                <a:gridCol w="3425483">
                  <a:extLst>
                    <a:ext uri="{9D8B030D-6E8A-4147-A177-3AD203B41FA5}">
                      <a16:colId xmlns="" xmlns:a16="http://schemas.microsoft.com/office/drawing/2014/main" val="2269418348"/>
                    </a:ext>
                  </a:extLst>
                </a:gridCol>
                <a:gridCol w="3896751">
                  <a:extLst>
                    <a:ext uri="{9D8B030D-6E8A-4147-A177-3AD203B41FA5}">
                      <a16:colId xmlns="" xmlns:a16="http://schemas.microsoft.com/office/drawing/2014/main" val="3013532787"/>
                    </a:ext>
                  </a:extLst>
                </a:gridCol>
                <a:gridCol w="3617741">
                  <a:extLst>
                    <a:ext uri="{9D8B030D-6E8A-4147-A177-3AD203B41FA5}">
                      <a16:colId xmlns="" xmlns:a16="http://schemas.microsoft.com/office/drawing/2014/main" val="2207455164"/>
                    </a:ext>
                  </a:extLst>
                </a:gridCol>
              </a:tblGrid>
              <a:tr h="406600">
                <a:tc>
                  <a:txBody>
                    <a:bodyPr/>
                    <a:lstStyle/>
                    <a:p>
                      <a:r>
                        <a:rPr lang="en-US" sz="2200" dirty="0" err="1">
                          <a:latin typeface="Times New Roman" panose="02020603050405020304" pitchFamily="18" charset="0"/>
                          <a:cs typeface="Times New Roman" panose="02020603050405020304" pitchFamily="18" charset="0"/>
                        </a:rPr>
                        <a:t>Đề</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án</a:t>
                      </a:r>
                      <a:r>
                        <a:rPr lang="en-US" sz="2200" dirty="0">
                          <a:latin typeface="Times New Roman" panose="02020603050405020304" pitchFamily="18" charset="0"/>
                          <a:cs typeface="Times New Roman" panose="02020603050405020304" pitchFamily="18" charset="0"/>
                        </a:rPr>
                        <a:t> CTCL</a:t>
                      </a:r>
                    </a:p>
                  </a:txBody>
                  <a:tcPr/>
                </a:tc>
                <a:tc>
                  <a:txBody>
                    <a:bodyPr/>
                    <a:lstStyle/>
                    <a:p>
                      <a:r>
                        <a:rPr lang="en-US" sz="2200">
                          <a:latin typeface="Times New Roman" panose="02020603050405020304" pitchFamily="18" charset="0"/>
                          <a:cs typeface="Times New Roman" panose="02020603050405020304" pitchFamily="18" charset="0"/>
                        </a:rPr>
                        <a:t>Chỉ số quá trình</a:t>
                      </a:r>
                    </a:p>
                  </a:txBody>
                  <a:tcPr/>
                </a:tc>
                <a:tc>
                  <a:txBody>
                    <a:bodyPr/>
                    <a:lstStyle/>
                    <a:p>
                      <a:r>
                        <a:rPr lang="en-US" sz="2200">
                          <a:latin typeface="Times New Roman" panose="02020603050405020304" pitchFamily="18" charset="0"/>
                          <a:cs typeface="Times New Roman" panose="02020603050405020304" pitchFamily="18" charset="0"/>
                        </a:rPr>
                        <a:t>Chỉ số đầu ra</a:t>
                      </a:r>
                    </a:p>
                  </a:txBody>
                  <a:tcPr/>
                </a:tc>
                <a:extLst>
                  <a:ext uri="{0D108BD9-81ED-4DB2-BD59-A6C34878D82A}">
                    <a16:rowId xmlns="" xmlns:a16="http://schemas.microsoft.com/office/drawing/2014/main" val="3854102399"/>
                  </a:ext>
                </a:extLst>
              </a:tr>
              <a:tr h="1072662">
                <a:tc>
                  <a:txBody>
                    <a:bodyPr/>
                    <a:lstStyle/>
                    <a:p>
                      <a:r>
                        <a:rPr lang="vi-VN" sz="2200">
                          <a:latin typeface="Times New Roman" panose="02020603050405020304" pitchFamily="18" charset="0"/>
                          <a:cs typeface="Times New Roman" panose="02020603050405020304" pitchFamily="18" charset="0"/>
                        </a:rPr>
                        <a:t>Xây dựng cơ sở dữ liệu và tự động hóa Báo cáo</a:t>
                      </a:r>
                    </a:p>
                  </a:txBody>
                  <a:tcPr/>
                </a:tc>
                <a:tc>
                  <a:txBody>
                    <a:bodyPr/>
                    <a:lstStyle/>
                    <a:p>
                      <a:pPr algn="l" fontAlgn="t">
                        <a:buNone/>
                      </a:pPr>
                      <a:r>
                        <a:rPr lang="en-US" sz="2200" b="0" i="0" u="none" strike="noStrike">
                          <a:solidFill>
                            <a:srgbClr val="000000"/>
                          </a:solidFill>
                          <a:effectLst/>
                          <a:latin typeface="Times New Roman" panose="02020603050405020304" pitchFamily="18" charset="0"/>
                        </a:rPr>
                        <a:t>Tỷ lệ báo cáo được thiết lập tự động hóa trên tổng số báo cáo cần thực hiện</a:t>
                      </a:r>
                    </a:p>
                  </a:txBody>
                  <a:tcPr marL="9525" marR="9525" marT="9525" marB="0"/>
                </a:tc>
                <a:tc>
                  <a:txBody>
                    <a:bodyPr/>
                    <a:lstStyle/>
                    <a:p>
                      <a:pPr algn="l" fontAlgn="t">
                        <a:buNone/>
                      </a:pPr>
                      <a:r>
                        <a:rPr lang="en-US" sz="2200" b="0" i="0" u="none" strike="noStrike">
                          <a:solidFill>
                            <a:srgbClr val="000000"/>
                          </a:solidFill>
                          <a:effectLst/>
                          <a:latin typeface="Times New Roman" panose="02020603050405020304" pitchFamily="18" charset="0"/>
                        </a:rPr>
                        <a:t>Chỉ số về số lượng báo cáo tự động</a:t>
                      </a:r>
                    </a:p>
                  </a:txBody>
                  <a:tcPr marL="9525" marR="9525" marT="9525" marB="0"/>
                </a:tc>
                <a:extLst>
                  <a:ext uri="{0D108BD9-81ED-4DB2-BD59-A6C34878D82A}">
                    <a16:rowId xmlns="" xmlns:a16="http://schemas.microsoft.com/office/drawing/2014/main" val="546633713"/>
                  </a:ext>
                </a:extLst>
              </a:tr>
              <a:tr h="1684485">
                <a:tc>
                  <a:txBody>
                    <a:bodyPr/>
                    <a:lstStyle/>
                    <a:p>
                      <a:r>
                        <a:rPr lang="vi-VN" sz="2200">
                          <a:latin typeface="Times New Roman" panose="02020603050405020304" pitchFamily="18" charset="0"/>
                          <a:cs typeface="Times New Roman" panose="02020603050405020304" pitchFamily="18" charset="0"/>
                        </a:rPr>
                        <a:t>Nâng cao công tác cung ứng, bảo quản thuốc tại kho, công tác dược lâm sàng, chất lượng nhà thuốc bệnh viện năm 2025</a:t>
                      </a:r>
                    </a:p>
                  </a:txBody>
                  <a:tcPr/>
                </a:tc>
                <a:tc>
                  <a:txBody>
                    <a:bodyPr/>
                    <a:lstStyle/>
                    <a:p>
                      <a:r>
                        <a:rPr lang="vi-VN" sz="2200">
                          <a:latin typeface="Times New Roman" panose="02020603050405020304" pitchFamily="18" charset="0"/>
                          <a:cs typeface="Times New Roman" panose="02020603050405020304" pitchFamily="18" charset="0"/>
                        </a:rPr>
                        <a:t>Tỷ lệ đơn thuốc được rà soát theo phác đồ điều trị</a:t>
                      </a:r>
                    </a:p>
                  </a:txBody>
                  <a:tcPr/>
                </a:tc>
                <a:tc>
                  <a:txBody>
                    <a:bodyPr/>
                    <a:lstStyle/>
                    <a:p>
                      <a:r>
                        <a:rPr lang="vi-VN" sz="2200">
                          <a:latin typeface="Times New Roman" panose="02020603050405020304" pitchFamily="18" charset="0"/>
                          <a:cs typeface="Times New Roman" panose="02020603050405020304" pitchFamily="18" charset="0"/>
                        </a:rPr>
                        <a:t>Tỷ lệ đơn thuốc được kê phù hợp với phác đồ điều trị năm 2025</a:t>
                      </a:r>
                    </a:p>
                  </a:txBody>
                  <a:tcPr/>
                </a:tc>
                <a:extLst>
                  <a:ext uri="{0D108BD9-81ED-4DB2-BD59-A6C34878D82A}">
                    <a16:rowId xmlns="" xmlns:a16="http://schemas.microsoft.com/office/drawing/2014/main" val="1244456849"/>
                  </a:ext>
                </a:extLst>
              </a:tr>
              <a:tr h="2003956">
                <a:tc>
                  <a:txBody>
                    <a:bodyPr/>
                    <a:lstStyle/>
                    <a:p>
                      <a:r>
                        <a:rPr lang="vi-VN" sz="2200">
                          <a:latin typeface="Times New Roman" panose="02020603050405020304" pitchFamily="18" charset="0"/>
                          <a:cs typeface="Times New Roman" panose="02020603050405020304" pitchFamily="18" charset="0"/>
                        </a:rPr>
                        <a:t>Nâng cao hiệu quả công tác cung cấp khẩu phần dinh dưỡng bệnh lý cho bệnh nhân nội trú tại bệnh viện năm 2025</a:t>
                      </a:r>
                    </a:p>
                    <a:p>
                      <a:endParaRPr lang="vi-VN" sz="2200">
                        <a:latin typeface="Times New Roman" panose="02020603050405020304" pitchFamily="18" charset="0"/>
                        <a:cs typeface="Times New Roman" panose="02020603050405020304" pitchFamily="18" charset="0"/>
                      </a:endParaRPr>
                    </a:p>
                  </a:txBody>
                  <a:tcPr/>
                </a:tc>
                <a:tc>
                  <a:txBody>
                    <a:bodyPr/>
                    <a:lstStyle/>
                    <a:p>
                      <a:r>
                        <a:rPr lang="vi-VN" sz="2200">
                          <a:latin typeface="Times New Roman" panose="02020603050405020304" pitchFamily="18" charset="0"/>
                          <a:cs typeface="Times New Roman" panose="02020603050405020304" pitchFamily="18" charset="0"/>
                        </a:rPr>
                        <a:t>Tỷ lệ bệnh nhân được chỉ định khẩu phần bệnh lý</a:t>
                      </a:r>
                    </a:p>
                    <a:p>
                      <a:r>
                        <a:rPr lang="vi-VN" sz="2200">
                          <a:latin typeface="Times New Roman" panose="02020603050405020304" pitchFamily="18" charset="0"/>
                          <a:cs typeface="Times New Roman" panose="02020603050405020304" pitchFamily="18" charset="0"/>
                        </a:rPr>
                        <a:t>Tỷ lệ sử dụng khẩu phần dinh dưỡng bệnh lý của bệnh nhân nội trú năm 2025</a:t>
                      </a:r>
                    </a:p>
                  </a:txBody>
                  <a:tcPr/>
                </a:tc>
                <a:tc>
                  <a:txBody>
                    <a:bodyPr/>
                    <a:lstStyle/>
                    <a:p>
                      <a:r>
                        <a:rPr lang="vi-VN" sz="2200">
                          <a:latin typeface="Times New Roman" panose="02020603050405020304" pitchFamily="18" charset="0"/>
                          <a:cs typeface="Times New Roman" panose="02020603050405020304" pitchFamily="18" charset="0"/>
                        </a:rPr>
                        <a:t>Tỷ lệ bệnh nhân đạt nhu cầu dinh dưỡng theo chỉ định</a:t>
                      </a:r>
                    </a:p>
                    <a:p>
                      <a:endParaRPr lang="vi-VN" sz="220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2630439991"/>
                  </a:ext>
                </a:extLst>
              </a:tr>
            </a:tbl>
          </a:graphicData>
        </a:graphic>
      </p:graphicFrame>
      <p:sp>
        <p:nvSpPr>
          <p:cNvPr id="6" name="Title 1">
            <a:extLst>
              <a:ext uri="{FF2B5EF4-FFF2-40B4-BE49-F238E27FC236}">
                <a16:creationId xmlns="" xmlns:a16="http://schemas.microsoft.com/office/drawing/2014/main" id="{FE08087F-C08D-B90F-EAE7-8EC6C5CDD35A}"/>
              </a:ext>
            </a:extLst>
          </p:cNvPr>
          <p:cNvSpPr>
            <a:spLocks noGrp="1"/>
          </p:cNvSpPr>
          <p:nvPr>
            <p:ph type="title"/>
          </p:nvPr>
        </p:nvSpPr>
        <p:spPr>
          <a:xfrm>
            <a:off x="3165230" y="0"/>
            <a:ext cx="8651632" cy="1223889"/>
          </a:xfrm>
        </p:spPr>
        <p:txBody>
          <a:bodyPr/>
          <a:lstStyle/>
          <a:p>
            <a:r>
              <a:rPr lang="en-US">
                <a:latin typeface="Times New Roman" panose="02020603050405020304" pitchFamily="18" charset="0"/>
                <a:cs typeface="Times New Roman" panose="02020603050405020304" pitchFamily="18" charset="0"/>
              </a:rPr>
              <a:t>Ví dụ về tối thiểu 1 chỉ số quá trình và 1 chỉ số đầu ra trong đề án</a:t>
            </a:r>
          </a:p>
        </p:txBody>
      </p:sp>
    </p:spTree>
    <p:extLst>
      <p:ext uri="{BB962C8B-B14F-4D97-AF65-F5344CB8AC3E}">
        <p14:creationId xmlns:p14="http://schemas.microsoft.com/office/powerpoint/2010/main" val="33170655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15DBAE67-3E8A-AFAE-8D51-80727B25653C}"/>
              </a:ext>
            </a:extLst>
          </p:cNvPr>
          <p:cNvSpPr>
            <a:spLocks noGrp="1"/>
          </p:cNvSpPr>
          <p:nvPr>
            <p:ph type="sldNum" sz="quarter" idx="12"/>
          </p:nvPr>
        </p:nvSpPr>
        <p:spPr/>
        <p:txBody>
          <a:bodyPr/>
          <a:lstStyle/>
          <a:p>
            <a:fld id="{08FF37E2-84FC-49F1-8E32-F83BCF3E5694}" type="slidenum">
              <a:rPr lang="en-US" smtClean="0"/>
              <a:t>33</a:t>
            </a:fld>
            <a:endParaRPr lang="en-US"/>
          </a:p>
        </p:txBody>
      </p:sp>
      <p:graphicFrame>
        <p:nvGraphicFramePr>
          <p:cNvPr id="5" name="Content Placeholder 4">
            <a:extLst>
              <a:ext uri="{FF2B5EF4-FFF2-40B4-BE49-F238E27FC236}">
                <a16:creationId xmlns="" xmlns:a16="http://schemas.microsoft.com/office/drawing/2014/main" id="{9C9EF068-12E4-5AD6-B36B-EF4217AE89EF}"/>
              </a:ext>
            </a:extLst>
          </p:cNvPr>
          <p:cNvGraphicFramePr>
            <a:graphicFrameLocks/>
          </p:cNvGraphicFramePr>
          <p:nvPr>
            <p:extLst>
              <p:ext uri="{D42A27DB-BD31-4B8C-83A1-F6EECF244321}">
                <p14:modId xmlns:p14="http://schemas.microsoft.com/office/powerpoint/2010/main" val="3742964364"/>
              </p:ext>
            </p:extLst>
          </p:nvPr>
        </p:nvGraphicFramePr>
        <p:xfrm>
          <a:off x="626012" y="1289368"/>
          <a:ext cx="10939975" cy="5134878"/>
        </p:xfrm>
        <a:graphic>
          <a:graphicData uri="http://schemas.openxmlformats.org/drawingml/2006/table">
            <a:tbl>
              <a:tblPr firstRow="1" bandRow="1">
                <a:tableStyleId>{F5AB1C69-6EDB-4FF4-983F-18BD219EF322}</a:tableStyleId>
              </a:tblPr>
              <a:tblGrid>
                <a:gridCol w="3425483">
                  <a:extLst>
                    <a:ext uri="{9D8B030D-6E8A-4147-A177-3AD203B41FA5}">
                      <a16:colId xmlns="" xmlns:a16="http://schemas.microsoft.com/office/drawing/2014/main" val="2269418348"/>
                    </a:ext>
                  </a:extLst>
                </a:gridCol>
                <a:gridCol w="3896751">
                  <a:extLst>
                    <a:ext uri="{9D8B030D-6E8A-4147-A177-3AD203B41FA5}">
                      <a16:colId xmlns="" xmlns:a16="http://schemas.microsoft.com/office/drawing/2014/main" val="3013532787"/>
                    </a:ext>
                  </a:extLst>
                </a:gridCol>
                <a:gridCol w="3617741">
                  <a:extLst>
                    <a:ext uri="{9D8B030D-6E8A-4147-A177-3AD203B41FA5}">
                      <a16:colId xmlns="" xmlns:a16="http://schemas.microsoft.com/office/drawing/2014/main" val="2207455164"/>
                    </a:ext>
                  </a:extLst>
                </a:gridCol>
              </a:tblGrid>
              <a:tr h="355581">
                <a:tc>
                  <a:txBody>
                    <a:bodyPr/>
                    <a:lstStyle/>
                    <a:p>
                      <a:r>
                        <a:rPr lang="en-US" sz="2200" dirty="0" err="1">
                          <a:latin typeface="Times New Roman" panose="02020603050405020304" pitchFamily="18" charset="0"/>
                          <a:cs typeface="Times New Roman" panose="02020603050405020304" pitchFamily="18" charset="0"/>
                        </a:rPr>
                        <a:t>Đề</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án</a:t>
                      </a:r>
                      <a:r>
                        <a:rPr lang="en-US" sz="2200" dirty="0">
                          <a:latin typeface="Times New Roman" panose="02020603050405020304" pitchFamily="18" charset="0"/>
                          <a:cs typeface="Times New Roman" panose="02020603050405020304" pitchFamily="18" charset="0"/>
                        </a:rPr>
                        <a:t> CTCL</a:t>
                      </a:r>
                    </a:p>
                  </a:txBody>
                  <a:tcPr/>
                </a:tc>
                <a:tc>
                  <a:txBody>
                    <a:bodyPr/>
                    <a:lstStyle/>
                    <a:p>
                      <a:r>
                        <a:rPr lang="en-US" sz="2200">
                          <a:latin typeface="Times New Roman" panose="02020603050405020304" pitchFamily="18" charset="0"/>
                          <a:cs typeface="Times New Roman" panose="02020603050405020304" pitchFamily="18" charset="0"/>
                        </a:rPr>
                        <a:t>Chỉ số quá trình</a:t>
                      </a:r>
                    </a:p>
                  </a:txBody>
                  <a:tcPr/>
                </a:tc>
                <a:tc>
                  <a:txBody>
                    <a:bodyPr/>
                    <a:lstStyle/>
                    <a:p>
                      <a:r>
                        <a:rPr lang="en-US" sz="2200">
                          <a:latin typeface="Times New Roman" panose="02020603050405020304" pitchFamily="18" charset="0"/>
                          <a:cs typeface="Times New Roman" panose="02020603050405020304" pitchFamily="18" charset="0"/>
                        </a:rPr>
                        <a:t>Chỉ số đầu ra</a:t>
                      </a:r>
                    </a:p>
                  </a:txBody>
                  <a:tcPr/>
                </a:tc>
                <a:extLst>
                  <a:ext uri="{0D108BD9-81ED-4DB2-BD59-A6C34878D82A}">
                    <a16:rowId xmlns="" xmlns:a16="http://schemas.microsoft.com/office/drawing/2014/main" val="3854102399"/>
                  </a:ext>
                </a:extLst>
              </a:tr>
              <a:tr h="1172478">
                <a:tc>
                  <a:txBody>
                    <a:bodyPr/>
                    <a:lstStyle/>
                    <a:p>
                      <a:r>
                        <a:rPr lang="vi-VN" sz="2200">
                          <a:latin typeface="Times New Roman" panose="02020603050405020304" pitchFamily="18" charset="0"/>
                          <a:cs typeface="Times New Roman" panose="02020603050405020304" pitchFamily="18" charset="0"/>
                        </a:rPr>
                        <a:t>Cải thiện thời gian cấp cứu đột quỵ thông qua quy trình code stroke	</a:t>
                      </a:r>
                    </a:p>
                  </a:txBody>
                  <a:tcPr/>
                </a:tc>
                <a:tc>
                  <a:txBody>
                    <a:bodyPr/>
                    <a:lstStyle/>
                    <a:p>
                      <a:pPr algn="l" fontAlgn="t">
                        <a:buNone/>
                      </a:pPr>
                      <a:r>
                        <a:rPr lang="vi-VN" sz="2200" b="0" i="0" u="none" strike="noStrike">
                          <a:solidFill>
                            <a:srgbClr val="000000"/>
                          </a:solidFill>
                          <a:effectLst/>
                          <a:latin typeface="Times New Roman" panose="02020603050405020304" pitchFamily="18" charset="0"/>
                        </a:rPr>
                        <a:t>Tỷ lệ ca đột quỵ được kích hoạt Code Stroke đúng quy trình	</a:t>
                      </a:r>
                    </a:p>
                  </a:txBody>
                  <a:tcPr marL="9525" marR="9525" marT="9525" marB="0"/>
                </a:tc>
                <a:tc>
                  <a:txBody>
                    <a:bodyPr/>
                    <a:lstStyle/>
                    <a:p>
                      <a:pPr algn="l" fontAlgn="t">
                        <a:buNone/>
                      </a:pPr>
                      <a:r>
                        <a:rPr lang="vi-VN" sz="2200" b="0" i="0" u="none" strike="noStrike">
                          <a:solidFill>
                            <a:srgbClr val="000000"/>
                          </a:solidFill>
                          <a:effectLst/>
                          <a:latin typeface="Times New Roman" panose="02020603050405020304" pitchFamily="18" charset="0"/>
                        </a:rPr>
                        <a:t>Thời gian cửa kim giảm dưới 60 phút</a:t>
                      </a:r>
                    </a:p>
                  </a:txBody>
                  <a:tcPr marL="9525" marR="9525" marT="9525" marB="0"/>
                </a:tc>
                <a:extLst>
                  <a:ext uri="{0D108BD9-81ED-4DB2-BD59-A6C34878D82A}">
                    <a16:rowId xmlns="" xmlns:a16="http://schemas.microsoft.com/office/drawing/2014/main" val="546633713"/>
                  </a:ext>
                </a:extLst>
              </a:tr>
              <a:tr h="355581">
                <a:tc>
                  <a:txBody>
                    <a:bodyPr/>
                    <a:lstStyle/>
                    <a:p>
                      <a:r>
                        <a:rPr lang="vi-VN" sz="2200" b="0" i="0" u="none" strike="noStrike" kern="1200">
                          <a:solidFill>
                            <a:srgbClr val="000000"/>
                          </a:solidFill>
                          <a:effectLst/>
                          <a:latin typeface="Times New Roman" panose="02020603050405020304" pitchFamily="18" charset="0"/>
                          <a:ea typeface="+mn-ea"/>
                          <a:cs typeface="+mn-cs"/>
                        </a:rPr>
                        <a:t>Phòng tránh nguy cơ sai sót trong chẩn đoán và điều trị tại khoa Thần Kinh [Đột Quỵ] năm 2025</a:t>
                      </a:r>
                    </a:p>
                  </a:txBody>
                  <a:tcPr/>
                </a:tc>
                <a:tc>
                  <a:txBody>
                    <a:bodyPr/>
                    <a:lstStyle/>
                    <a:p>
                      <a:pPr algn="l" fontAlgn="t">
                        <a:buNone/>
                      </a:pPr>
                      <a:r>
                        <a:rPr lang="en-US" sz="2200" b="0" i="0" u="none" strike="noStrike" kern="1200">
                          <a:solidFill>
                            <a:srgbClr val="000000"/>
                          </a:solidFill>
                          <a:effectLst/>
                          <a:latin typeface="Times New Roman" panose="02020603050405020304" pitchFamily="18" charset="0"/>
                          <a:ea typeface="+mn-ea"/>
                          <a:cs typeface="+mn-cs"/>
                        </a:rPr>
                        <a:t>Tỷ lệ báo cáo ca bệnh đột quỵ được hoàn thành đúng hạn</a:t>
                      </a:r>
                    </a:p>
                  </a:txBody>
                  <a:tcPr marL="9525" marR="9525" marT="9525" marB="0"/>
                </a:tc>
                <a:tc>
                  <a:txBody>
                    <a:bodyPr/>
                    <a:lstStyle/>
                    <a:p>
                      <a:r>
                        <a:rPr lang="vi-VN" sz="2200">
                          <a:latin typeface="Times New Roman" panose="02020603050405020304" pitchFamily="18" charset="0"/>
                          <a:cs typeface="Times New Roman" panose="02020603050405020304" pitchFamily="18" charset="0"/>
                        </a:rPr>
                        <a:t>Tỷ lệ </a:t>
                      </a:r>
                      <a:r>
                        <a:rPr lang="en-US" sz="2200">
                          <a:latin typeface="Times New Roman" panose="02020603050405020304" pitchFamily="18" charset="0"/>
                          <a:cs typeface="Times New Roman" panose="02020603050405020304" pitchFamily="18" charset="0"/>
                        </a:rPr>
                        <a:t>sai sót trong chẩn đoán và điều trị</a:t>
                      </a:r>
                      <a:endParaRPr lang="vi-VN" sz="220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244456849"/>
                  </a:ext>
                </a:extLst>
              </a:tr>
              <a:tr h="355581">
                <a:tc>
                  <a:txBody>
                    <a:bodyPr/>
                    <a:lstStyle/>
                    <a:p>
                      <a:r>
                        <a:rPr lang="vi-VN" sz="2200">
                          <a:latin typeface="Times New Roman" panose="02020603050405020304" pitchFamily="18" charset="0"/>
                          <a:cs typeface="Times New Roman" panose="02020603050405020304" pitchFamily="18" charset="0"/>
                        </a:rPr>
                        <a:t>Cải tiến quy trình giao nhận dụng cụ tiệt khuẩn nhằm đảm bảo an toàn cho người bệnh và nâng cao chất lượng kiểm soát nhiễm khuẩn </a:t>
                      </a:r>
                    </a:p>
                    <a:p>
                      <a:endParaRPr lang="vi-VN" sz="2200">
                        <a:latin typeface="Times New Roman" panose="02020603050405020304" pitchFamily="18" charset="0"/>
                        <a:cs typeface="Times New Roman" panose="02020603050405020304" pitchFamily="18" charset="0"/>
                      </a:endParaRPr>
                    </a:p>
                  </a:txBody>
                  <a:tcPr/>
                </a:tc>
                <a:tc>
                  <a:txBody>
                    <a:bodyPr/>
                    <a:lstStyle/>
                    <a:p>
                      <a:r>
                        <a:rPr lang="vi-VN" sz="2200">
                          <a:latin typeface="Times New Roman" panose="02020603050405020304" pitchFamily="18" charset="0"/>
                          <a:cs typeface="Times New Roman" panose="02020603050405020304" pitchFamily="18" charset="0"/>
                        </a:rPr>
                        <a:t>Tỷ lệ lượt giao nhận dụng cụ thực hiện đúng quy trình</a:t>
                      </a:r>
                      <a:endParaRPr lang="en-US" sz="2200">
                        <a:latin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vi-VN" sz="2200" b="0" i="0" u="none" strike="noStrike">
                          <a:solidFill>
                            <a:srgbClr val="000000"/>
                          </a:solidFill>
                          <a:effectLst/>
                          <a:latin typeface="Times New Roman" panose="02020603050405020304" pitchFamily="18" charset="0"/>
                        </a:rPr>
                        <a:t>Tỷ lệ nhân viên y tế được khảo sá</a:t>
                      </a:r>
                      <a:r>
                        <a:rPr lang="en-US" sz="2200" b="0" i="0" u="none" strike="noStrike">
                          <a:solidFill>
                            <a:srgbClr val="000000"/>
                          </a:solidFill>
                          <a:effectLst/>
                          <a:latin typeface="Times New Roman" panose="02020603050405020304" pitchFamily="18" charset="0"/>
                        </a:rPr>
                        <a:t>t</a:t>
                      </a:r>
                      <a:endParaRPr lang="vi-VN" sz="2200" b="0" i="0" u="none" strike="noStrike">
                        <a:solidFill>
                          <a:srgbClr val="000000"/>
                        </a:solidFill>
                        <a:effectLst/>
                        <a:latin typeface="Times New Roman" panose="02020603050405020304" pitchFamily="18" charset="0"/>
                      </a:endParaRPr>
                    </a:p>
                    <a:p>
                      <a:r>
                        <a:rPr lang="vi-VN" sz="2200">
                          <a:latin typeface="Times New Roman" panose="02020603050405020304" pitchFamily="18" charset="0"/>
                          <a:cs typeface="Times New Roman" panose="02020603050405020304" pitchFamily="18" charset="0"/>
                        </a:rPr>
                        <a:t>	</a:t>
                      </a:r>
                    </a:p>
                  </a:txBody>
                  <a:tcPr/>
                </a:tc>
                <a:tc>
                  <a:txBody>
                    <a:bodyPr/>
                    <a:lstStyle/>
                    <a:p>
                      <a:r>
                        <a:rPr lang="vi-VN" sz="2200">
                          <a:latin typeface="Times New Roman" panose="02020603050405020304" pitchFamily="18" charset="0"/>
                          <a:cs typeface="Times New Roman" panose="02020603050405020304" pitchFamily="18" charset="0"/>
                        </a:rPr>
                        <a:t>Thời gian chờ giao nhận dụng cụ trung bình giảm ≥ 50%</a:t>
                      </a:r>
                      <a:endParaRPr lang="en-US" sz="2200">
                        <a:latin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vi-VN" sz="2200" b="0" i="0" u="none" strike="noStrike">
                          <a:solidFill>
                            <a:srgbClr val="000000"/>
                          </a:solidFill>
                          <a:effectLst/>
                          <a:latin typeface="Times New Roman" panose="02020603050405020304" pitchFamily="18" charset="0"/>
                        </a:rPr>
                        <a:t>Tỷ lệ nhân viên y tế hài lòng sau cải tiến ≥85%</a:t>
                      </a:r>
                    </a:p>
                    <a:p>
                      <a:endParaRPr lang="vi-VN" sz="220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2630439991"/>
                  </a:ext>
                </a:extLst>
              </a:tr>
            </a:tbl>
          </a:graphicData>
        </a:graphic>
      </p:graphicFrame>
      <p:sp>
        <p:nvSpPr>
          <p:cNvPr id="6" name="Title 1">
            <a:extLst>
              <a:ext uri="{FF2B5EF4-FFF2-40B4-BE49-F238E27FC236}">
                <a16:creationId xmlns="" xmlns:a16="http://schemas.microsoft.com/office/drawing/2014/main" id="{4945E9C9-92B0-CCE9-9175-8CEC959AF204}"/>
              </a:ext>
            </a:extLst>
          </p:cNvPr>
          <p:cNvSpPr>
            <a:spLocks noGrp="1"/>
          </p:cNvSpPr>
          <p:nvPr>
            <p:ph type="title"/>
          </p:nvPr>
        </p:nvSpPr>
        <p:spPr>
          <a:xfrm>
            <a:off x="3165230" y="0"/>
            <a:ext cx="8651632" cy="1223889"/>
          </a:xfrm>
        </p:spPr>
        <p:txBody>
          <a:bodyPr/>
          <a:lstStyle/>
          <a:p>
            <a:r>
              <a:rPr lang="en-US">
                <a:latin typeface="Times New Roman" panose="02020603050405020304" pitchFamily="18" charset="0"/>
                <a:cs typeface="Times New Roman" panose="02020603050405020304" pitchFamily="18" charset="0"/>
              </a:rPr>
              <a:t>Ví dụ về tối thiểu 1 chỉ số quá trình và 1 chỉ số đầu ra trong đề án</a:t>
            </a:r>
          </a:p>
        </p:txBody>
      </p:sp>
    </p:spTree>
    <p:extLst>
      <p:ext uri="{BB962C8B-B14F-4D97-AF65-F5344CB8AC3E}">
        <p14:creationId xmlns:p14="http://schemas.microsoft.com/office/powerpoint/2010/main" val="5611494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9F623D1-49CA-55F4-840E-ED08CE9AD67D}"/>
              </a:ext>
            </a:extLst>
          </p:cNvPr>
          <p:cNvSpPr>
            <a:spLocks noGrp="1"/>
          </p:cNvSpPr>
          <p:nvPr>
            <p:ph type="title"/>
          </p:nvPr>
        </p:nvSpPr>
        <p:spPr/>
        <p:txBody>
          <a:bodyPr/>
          <a:lstStyle/>
          <a:p>
            <a:endParaRPr lang="en-US"/>
          </a:p>
        </p:txBody>
      </p:sp>
      <p:sp>
        <p:nvSpPr>
          <p:cNvPr id="3" name="Content Placeholder 2">
            <a:extLst>
              <a:ext uri="{FF2B5EF4-FFF2-40B4-BE49-F238E27FC236}">
                <a16:creationId xmlns="" xmlns:a16="http://schemas.microsoft.com/office/drawing/2014/main" id="{70981506-1B49-18BC-FF83-8F4F683F3DE3}"/>
              </a:ext>
            </a:extLst>
          </p:cNvPr>
          <p:cNvSpPr>
            <a:spLocks noGrp="1"/>
          </p:cNvSpPr>
          <p:nvPr>
            <p:ph idx="1"/>
          </p:nvPr>
        </p:nvSpPr>
        <p:spPr/>
        <p:txBody>
          <a:bodyPr/>
          <a:lstStyle/>
          <a:p>
            <a:endParaRPr lang="en-US"/>
          </a:p>
        </p:txBody>
      </p:sp>
      <p:sp>
        <p:nvSpPr>
          <p:cNvPr id="4" name="Slide Number Placeholder 3">
            <a:extLst>
              <a:ext uri="{FF2B5EF4-FFF2-40B4-BE49-F238E27FC236}">
                <a16:creationId xmlns="" xmlns:a16="http://schemas.microsoft.com/office/drawing/2014/main" id="{2C2834A2-1694-3304-8977-FCBC9610D85B}"/>
              </a:ext>
            </a:extLst>
          </p:cNvPr>
          <p:cNvSpPr>
            <a:spLocks noGrp="1"/>
          </p:cNvSpPr>
          <p:nvPr>
            <p:ph type="sldNum" sz="quarter" idx="12"/>
          </p:nvPr>
        </p:nvSpPr>
        <p:spPr/>
        <p:txBody>
          <a:bodyPr/>
          <a:lstStyle/>
          <a:p>
            <a:fld id="{08FF37E2-84FC-49F1-8E32-F83BCF3E5694}" type="slidenum">
              <a:rPr lang="en-US" smtClean="0"/>
              <a:t>34</a:t>
            </a:fld>
            <a:endParaRPr lang="en-US"/>
          </a:p>
        </p:txBody>
      </p:sp>
      <p:graphicFrame>
        <p:nvGraphicFramePr>
          <p:cNvPr id="5" name="Content Placeholder 4">
            <a:extLst>
              <a:ext uri="{FF2B5EF4-FFF2-40B4-BE49-F238E27FC236}">
                <a16:creationId xmlns="" xmlns:a16="http://schemas.microsoft.com/office/drawing/2014/main" id="{ACD50BE1-4FD0-35C5-866E-1933187E8FEE}"/>
              </a:ext>
            </a:extLst>
          </p:cNvPr>
          <p:cNvGraphicFramePr>
            <a:graphicFrameLocks/>
          </p:cNvGraphicFramePr>
          <p:nvPr>
            <p:extLst>
              <p:ext uri="{D42A27DB-BD31-4B8C-83A1-F6EECF244321}">
                <p14:modId xmlns:p14="http://schemas.microsoft.com/office/powerpoint/2010/main" val="2928455164"/>
              </p:ext>
            </p:extLst>
          </p:nvPr>
        </p:nvGraphicFramePr>
        <p:xfrm>
          <a:off x="609600" y="1425094"/>
          <a:ext cx="10939975" cy="4717683"/>
        </p:xfrm>
        <a:graphic>
          <a:graphicData uri="http://schemas.openxmlformats.org/drawingml/2006/table">
            <a:tbl>
              <a:tblPr firstRow="1" bandRow="1">
                <a:tableStyleId>{F5AB1C69-6EDB-4FF4-983F-18BD219EF322}</a:tableStyleId>
              </a:tblPr>
              <a:tblGrid>
                <a:gridCol w="3974123">
                  <a:extLst>
                    <a:ext uri="{9D8B030D-6E8A-4147-A177-3AD203B41FA5}">
                      <a16:colId xmlns="" xmlns:a16="http://schemas.microsoft.com/office/drawing/2014/main" val="2269418348"/>
                    </a:ext>
                  </a:extLst>
                </a:gridCol>
                <a:gridCol w="3348111">
                  <a:extLst>
                    <a:ext uri="{9D8B030D-6E8A-4147-A177-3AD203B41FA5}">
                      <a16:colId xmlns="" xmlns:a16="http://schemas.microsoft.com/office/drawing/2014/main" val="3013532787"/>
                    </a:ext>
                  </a:extLst>
                </a:gridCol>
                <a:gridCol w="3617741">
                  <a:extLst>
                    <a:ext uri="{9D8B030D-6E8A-4147-A177-3AD203B41FA5}">
                      <a16:colId xmlns="" xmlns:a16="http://schemas.microsoft.com/office/drawing/2014/main" val="2207455164"/>
                    </a:ext>
                  </a:extLst>
                </a:gridCol>
              </a:tblGrid>
              <a:tr h="355581">
                <a:tc>
                  <a:txBody>
                    <a:bodyPr/>
                    <a:lstStyle/>
                    <a:p>
                      <a:r>
                        <a:rPr lang="en-US" sz="2200" dirty="0" err="1">
                          <a:latin typeface="Times New Roman" panose="02020603050405020304" pitchFamily="18" charset="0"/>
                          <a:cs typeface="Times New Roman" panose="02020603050405020304" pitchFamily="18" charset="0"/>
                        </a:rPr>
                        <a:t>Đề</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án</a:t>
                      </a:r>
                      <a:r>
                        <a:rPr lang="en-US" sz="2200" dirty="0">
                          <a:latin typeface="Times New Roman" panose="02020603050405020304" pitchFamily="18" charset="0"/>
                          <a:cs typeface="Times New Roman" panose="02020603050405020304" pitchFamily="18" charset="0"/>
                        </a:rPr>
                        <a:t> CTCL</a:t>
                      </a:r>
                    </a:p>
                  </a:txBody>
                  <a:tcPr/>
                </a:tc>
                <a:tc>
                  <a:txBody>
                    <a:bodyPr/>
                    <a:lstStyle/>
                    <a:p>
                      <a:r>
                        <a:rPr lang="en-US" sz="2200">
                          <a:latin typeface="Times New Roman" panose="02020603050405020304" pitchFamily="18" charset="0"/>
                          <a:cs typeface="Times New Roman" panose="02020603050405020304" pitchFamily="18" charset="0"/>
                        </a:rPr>
                        <a:t>Chỉ số quá trình</a:t>
                      </a:r>
                    </a:p>
                  </a:txBody>
                  <a:tcPr/>
                </a:tc>
                <a:tc>
                  <a:txBody>
                    <a:bodyPr/>
                    <a:lstStyle/>
                    <a:p>
                      <a:r>
                        <a:rPr lang="en-US" sz="2200">
                          <a:latin typeface="Times New Roman" panose="02020603050405020304" pitchFamily="18" charset="0"/>
                          <a:cs typeface="Times New Roman" panose="02020603050405020304" pitchFamily="18" charset="0"/>
                        </a:rPr>
                        <a:t>Chỉ số đầu ra</a:t>
                      </a:r>
                    </a:p>
                  </a:txBody>
                  <a:tcPr/>
                </a:tc>
                <a:extLst>
                  <a:ext uri="{0D108BD9-81ED-4DB2-BD59-A6C34878D82A}">
                    <a16:rowId xmlns="" xmlns:a16="http://schemas.microsoft.com/office/drawing/2014/main" val="3854102399"/>
                  </a:ext>
                </a:extLst>
              </a:tr>
              <a:tr h="1172478">
                <a:tc>
                  <a:txBody>
                    <a:bodyPr/>
                    <a:lstStyle/>
                    <a:p>
                      <a:r>
                        <a:rPr lang="vi-VN" sz="2200">
                          <a:latin typeface="Times New Roman" panose="02020603050405020304" pitchFamily="18" charset="0"/>
                          <a:cs typeface="Times New Roman" panose="02020603050405020304" pitchFamily="18" charset="0"/>
                        </a:rPr>
                        <a:t>Tăng cường hiệu quả quản lý vận hành và ứng phó sự cố kỹ thuật tại bệnh viện năm 2025</a:t>
                      </a:r>
                    </a:p>
                  </a:txBody>
                  <a:tcPr/>
                </a:tc>
                <a:tc>
                  <a:txBody>
                    <a:bodyPr/>
                    <a:lstStyle/>
                    <a:p>
                      <a:pPr algn="l" fontAlgn="t">
                        <a:buNone/>
                      </a:pPr>
                      <a:r>
                        <a:rPr lang="vi-VN" sz="2200" b="0" i="0" u="none" strike="noStrike">
                          <a:solidFill>
                            <a:srgbClr val="000000"/>
                          </a:solidFill>
                          <a:effectLst/>
                          <a:latin typeface="Times New Roman" panose="02020603050405020304" pitchFamily="18" charset="0"/>
                        </a:rPr>
                        <a:t>Tỷ lệ yêu cầu hỗ trợ kỹ thuật được tiếp nhận và xử lý	</a:t>
                      </a:r>
                    </a:p>
                  </a:txBody>
                  <a:tcPr marL="9525" marR="9525" marT="9525" marB="0"/>
                </a:tc>
                <a:tc>
                  <a:txBody>
                    <a:bodyPr/>
                    <a:lstStyle/>
                    <a:p>
                      <a:pPr algn="l" fontAlgn="t">
                        <a:buNone/>
                      </a:pPr>
                      <a:r>
                        <a:rPr lang="vi-VN" sz="2200" b="0" i="0" u="none" strike="noStrike">
                          <a:solidFill>
                            <a:srgbClr val="000000"/>
                          </a:solidFill>
                          <a:effectLst/>
                          <a:latin typeface="Times New Roman" panose="02020603050405020304" pitchFamily="18" charset="0"/>
                        </a:rPr>
                        <a:t>Tỷ lệ hài lòng của nhân viên về đội ngũ xử lý sự cố nội viện năm 2025</a:t>
                      </a:r>
                    </a:p>
                  </a:txBody>
                  <a:tcPr marL="9525" marR="9525" marT="9525" marB="0"/>
                </a:tc>
                <a:extLst>
                  <a:ext uri="{0D108BD9-81ED-4DB2-BD59-A6C34878D82A}">
                    <a16:rowId xmlns="" xmlns:a16="http://schemas.microsoft.com/office/drawing/2014/main" val="546633713"/>
                  </a:ext>
                </a:extLst>
              </a:tr>
              <a:tr h="355581">
                <a:tc>
                  <a:txBody>
                    <a:bodyPr/>
                    <a:lstStyle/>
                    <a:p>
                      <a:r>
                        <a:rPr lang="vi-VN" sz="2200" b="0" i="0" u="none" strike="noStrike" kern="1200">
                          <a:solidFill>
                            <a:srgbClr val="000000"/>
                          </a:solidFill>
                          <a:effectLst/>
                          <a:latin typeface="Times New Roman" panose="02020603050405020304" pitchFamily="18" charset="0"/>
                          <a:ea typeface="+mn-ea"/>
                          <a:cs typeface="+mn-cs"/>
                        </a:rPr>
                        <a:t>Đề án nâng cao hiệu quả, cải tiến giám sát công tác thực hiện gói chăm sóc phòng ngừa viêm phổi liên quan đến thở máy tại khoa PTGMHS(ICU) 2025</a:t>
                      </a:r>
                    </a:p>
                  </a:txBody>
                  <a:tcPr/>
                </a:tc>
                <a:tc>
                  <a:txBody>
                    <a:bodyPr/>
                    <a:lstStyle/>
                    <a:p>
                      <a:pPr algn="l" fontAlgn="t">
                        <a:buNone/>
                      </a:pPr>
                      <a:r>
                        <a:rPr lang="en-US" sz="2200" b="0" i="0" u="none" strike="noStrike" kern="1200">
                          <a:solidFill>
                            <a:srgbClr val="000000"/>
                          </a:solidFill>
                          <a:effectLst/>
                          <a:latin typeface="Times New Roman" panose="02020603050405020304" pitchFamily="18" charset="0"/>
                          <a:ea typeface="+mn-ea"/>
                          <a:cs typeface="+mn-cs"/>
                        </a:rPr>
                        <a:t>Chỉ số về áp dụng gói hành động phòng ngừa viêm phổi liên quan thở máy trên bệnh nhân thở máy xâm lấn.</a:t>
                      </a:r>
                    </a:p>
                  </a:txBody>
                  <a:tcPr marL="9525" marR="9525" marT="9525" marB="0"/>
                </a:tc>
                <a:tc>
                  <a:txBody>
                    <a:bodyPr/>
                    <a:lstStyle/>
                    <a:p>
                      <a:r>
                        <a:rPr lang="vi-VN" sz="2200">
                          <a:latin typeface="Times New Roman" panose="02020603050405020304" pitchFamily="18" charset="0"/>
                          <a:cs typeface="Times New Roman" panose="02020603050405020304" pitchFamily="18" charset="0"/>
                        </a:rPr>
                        <a:t>Tỷ lệ viêm phổi liên quan thở máy trên bệnh nhân thở máy xâm l</a:t>
                      </a:r>
                      <a:r>
                        <a:rPr lang="en-US" sz="2200">
                          <a:latin typeface="Times New Roman" panose="02020603050405020304" pitchFamily="18" charset="0"/>
                          <a:cs typeface="Times New Roman" panose="02020603050405020304" pitchFamily="18" charset="0"/>
                        </a:rPr>
                        <a:t>ấn</a:t>
                      </a:r>
                      <a:endParaRPr lang="vi-VN" sz="220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244456849"/>
                  </a:ext>
                </a:extLst>
              </a:tr>
              <a:tr h="355581">
                <a:tc>
                  <a:txBody>
                    <a:bodyPr/>
                    <a:lstStyle/>
                    <a:p>
                      <a:r>
                        <a:rPr lang="vi-VN" sz="2200" b="0" i="0" u="none" strike="noStrike" kern="1200">
                          <a:solidFill>
                            <a:srgbClr val="000000"/>
                          </a:solidFill>
                          <a:effectLst/>
                          <a:latin typeface="Times New Roman" panose="02020603050405020304" pitchFamily="18" charset="0"/>
                          <a:ea typeface="+mn-ea"/>
                          <a:cs typeface="+mn-cs"/>
                        </a:rPr>
                        <a:t>Chuẩn hóa tiếp nhận – Ứng dụng 5S toàn diện</a:t>
                      </a:r>
                    </a:p>
                    <a:p>
                      <a:endParaRPr lang="vi-VN" sz="2200" b="0" i="0" u="none" strike="noStrike" kern="1200">
                        <a:solidFill>
                          <a:srgbClr val="000000"/>
                        </a:solidFill>
                        <a:effectLst/>
                        <a:latin typeface="Times New Roman" panose="02020603050405020304" pitchFamily="18" charset="0"/>
                        <a:ea typeface="+mn-ea"/>
                        <a:cs typeface="+mn-cs"/>
                      </a:endParaRPr>
                    </a:p>
                  </a:txBody>
                  <a:tcPr/>
                </a:tc>
                <a:tc>
                  <a:txBody>
                    <a:bodyPr/>
                    <a:lstStyle/>
                    <a:p>
                      <a:pPr algn="l" fontAlgn="t">
                        <a:buNone/>
                      </a:pPr>
                      <a:r>
                        <a:rPr lang="vi-VN" sz="2200" b="0" i="0" u="none" strike="noStrike" kern="1200">
                          <a:solidFill>
                            <a:srgbClr val="000000"/>
                          </a:solidFill>
                          <a:effectLst/>
                          <a:latin typeface="Times New Roman" panose="02020603050405020304" pitchFamily="18" charset="0"/>
                          <a:ea typeface="+mn-ea"/>
                          <a:cs typeface="+mn-cs"/>
                        </a:rPr>
                        <a:t>Tỷ lệ nhân viên tiếp nhận được đào tạo đầy đủ và định kỳ</a:t>
                      </a:r>
                    </a:p>
                    <a:p>
                      <a:pPr algn="l" fontAlgn="t">
                        <a:buNone/>
                      </a:pPr>
                      <a:endParaRPr lang="en-US" sz="2200" b="0" i="0" u="none" strike="noStrike" kern="1200">
                        <a:solidFill>
                          <a:srgbClr val="000000"/>
                        </a:solidFill>
                        <a:effectLst/>
                        <a:latin typeface="Times New Roman" panose="02020603050405020304" pitchFamily="18" charset="0"/>
                        <a:ea typeface="+mn-ea"/>
                        <a:cs typeface="+mn-cs"/>
                      </a:endParaRPr>
                    </a:p>
                  </a:txBody>
                  <a:tcPr marL="9525" marR="9525" marT="9525" marB="0"/>
                </a:tc>
                <a:tc>
                  <a:txBody>
                    <a:bodyPr/>
                    <a:lstStyle/>
                    <a:p>
                      <a:r>
                        <a:rPr lang="vi-VN" sz="2200">
                          <a:latin typeface="Times New Roman" panose="02020603050405020304" pitchFamily="18" charset="0"/>
                          <a:cs typeface="Times New Roman" panose="02020603050405020304" pitchFamily="18" charset="0"/>
                        </a:rPr>
                        <a:t>Tỷ lệ lượt tiếp nhận hoàn thành trong thời gian ≤ 4 phút</a:t>
                      </a:r>
                    </a:p>
                    <a:p>
                      <a:endParaRPr lang="vi-VN" sz="220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4191494105"/>
                  </a:ext>
                </a:extLst>
              </a:tr>
            </a:tbl>
          </a:graphicData>
        </a:graphic>
      </p:graphicFrame>
      <p:sp>
        <p:nvSpPr>
          <p:cNvPr id="6" name="Title 1">
            <a:extLst>
              <a:ext uri="{FF2B5EF4-FFF2-40B4-BE49-F238E27FC236}">
                <a16:creationId xmlns="" xmlns:a16="http://schemas.microsoft.com/office/drawing/2014/main" id="{821447A0-DD09-2A06-AA75-7084A8E7F9FB}"/>
              </a:ext>
            </a:extLst>
          </p:cNvPr>
          <p:cNvSpPr txBox="1">
            <a:spLocks/>
          </p:cNvSpPr>
          <p:nvPr/>
        </p:nvSpPr>
        <p:spPr>
          <a:xfrm>
            <a:off x="3165230" y="0"/>
            <a:ext cx="8651632" cy="1223889"/>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atin typeface="Times New Roman" panose="02020603050405020304" pitchFamily="18" charset="0"/>
                <a:cs typeface="Times New Roman" panose="02020603050405020304" pitchFamily="18" charset="0"/>
              </a:rPr>
              <a:t>Ví dụ về tối thiểu 1 chỉ số quá trình và 1 chỉ số đầu ra trong đề án</a:t>
            </a:r>
          </a:p>
        </p:txBody>
      </p:sp>
    </p:spTree>
    <p:extLst>
      <p:ext uri="{BB962C8B-B14F-4D97-AF65-F5344CB8AC3E}">
        <p14:creationId xmlns:p14="http://schemas.microsoft.com/office/powerpoint/2010/main" val="28284327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2B13EFE-A886-BDE9-640A-DF4B9A6491E5}"/>
              </a:ext>
            </a:extLst>
          </p:cNvPr>
          <p:cNvSpPr>
            <a:spLocks noGrp="1"/>
          </p:cNvSpPr>
          <p:nvPr>
            <p:ph type="title"/>
          </p:nvPr>
        </p:nvSpPr>
        <p:spPr/>
        <p:txBody>
          <a:bodyPr/>
          <a:lstStyle/>
          <a:p>
            <a:endParaRPr lang="en-US"/>
          </a:p>
        </p:txBody>
      </p:sp>
      <p:sp>
        <p:nvSpPr>
          <p:cNvPr id="3" name="Content Placeholder 2">
            <a:extLst>
              <a:ext uri="{FF2B5EF4-FFF2-40B4-BE49-F238E27FC236}">
                <a16:creationId xmlns="" xmlns:a16="http://schemas.microsoft.com/office/drawing/2014/main" id="{24C5BBAD-9E3A-6994-B1A8-5340122C470F}"/>
              </a:ext>
            </a:extLst>
          </p:cNvPr>
          <p:cNvSpPr>
            <a:spLocks noGrp="1"/>
          </p:cNvSpPr>
          <p:nvPr>
            <p:ph idx="1"/>
          </p:nvPr>
        </p:nvSpPr>
        <p:spPr/>
        <p:txBody>
          <a:bodyPr/>
          <a:lstStyle/>
          <a:p>
            <a:endParaRPr lang="en-US"/>
          </a:p>
        </p:txBody>
      </p:sp>
      <p:sp>
        <p:nvSpPr>
          <p:cNvPr id="4" name="Slide Number Placeholder 3">
            <a:extLst>
              <a:ext uri="{FF2B5EF4-FFF2-40B4-BE49-F238E27FC236}">
                <a16:creationId xmlns="" xmlns:a16="http://schemas.microsoft.com/office/drawing/2014/main" id="{53302430-73BC-4F5A-7610-AE4DD637F10E}"/>
              </a:ext>
            </a:extLst>
          </p:cNvPr>
          <p:cNvSpPr>
            <a:spLocks noGrp="1"/>
          </p:cNvSpPr>
          <p:nvPr>
            <p:ph type="sldNum" sz="quarter" idx="12"/>
          </p:nvPr>
        </p:nvSpPr>
        <p:spPr/>
        <p:txBody>
          <a:bodyPr/>
          <a:lstStyle/>
          <a:p>
            <a:fld id="{08FF37E2-84FC-49F1-8E32-F83BCF3E5694}" type="slidenum">
              <a:rPr lang="en-US" smtClean="0"/>
              <a:t>35</a:t>
            </a:fld>
            <a:endParaRPr lang="en-US"/>
          </a:p>
        </p:txBody>
      </p:sp>
      <p:graphicFrame>
        <p:nvGraphicFramePr>
          <p:cNvPr id="5" name="Content Placeholder 4">
            <a:extLst>
              <a:ext uri="{FF2B5EF4-FFF2-40B4-BE49-F238E27FC236}">
                <a16:creationId xmlns="" xmlns:a16="http://schemas.microsoft.com/office/drawing/2014/main" id="{C85D3B8D-C03B-21F6-4C4C-64D6961EBD36}"/>
              </a:ext>
            </a:extLst>
          </p:cNvPr>
          <p:cNvGraphicFramePr>
            <a:graphicFrameLocks/>
          </p:cNvGraphicFramePr>
          <p:nvPr>
            <p:extLst>
              <p:ext uri="{D42A27DB-BD31-4B8C-83A1-F6EECF244321}">
                <p14:modId xmlns:p14="http://schemas.microsoft.com/office/powerpoint/2010/main" val="945970788"/>
              </p:ext>
            </p:extLst>
          </p:nvPr>
        </p:nvGraphicFramePr>
        <p:xfrm>
          <a:off x="626012" y="1289368"/>
          <a:ext cx="10939975" cy="4799598"/>
        </p:xfrm>
        <a:graphic>
          <a:graphicData uri="http://schemas.openxmlformats.org/drawingml/2006/table">
            <a:tbl>
              <a:tblPr firstRow="1" bandRow="1">
                <a:tableStyleId>{F5AB1C69-6EDB-4FF4-983F-18BD219EF322}</a:tableStyleId>
              </a:tblPr>
              <a:tblGrid>
                <a:gridCol w="4044462">
                  <a:extLst>
                    <a:ext uri="{9D8B030D-6E8A-4147-A177-3AD203B41FA5}">
                      <a16:colId xmlns="" xmlns:a16="http://schemas.microsoft.com/office/drawing/2014/main" val="2269418348"/>
                    </a:ext>
                  </a:extLst>
                </a:gridCol>
                <a:gridCol w="3277772">
                  <a:extLst>
                    <a:ext uri="{9D8B030D-6E8A-4147-A177-3AD203B41FA5}">
                      <a16:colId xmlns="" xmlns:a16="http://schemas.microsoft.com/office/drawing/2014/main" val="3013532787"/>
                    </a:ext>
                  </a:extLst>
                </a:gridCol>
                <a:gridCol w="3617741">
                  <a:extLst>
                    <a:ext uri="{9D8B030D-6E8A-4147-A177-3AD203B41FA5}">
                      <a16:colId xmlns="" xmlns:a16="http://schemas.microsoft.com/office/drawing/2014/main" val="2207455164"/>
                    </a:ext>
                  </a:extLst>
                </a:gridCol>
              </a:tblGrid>
              <a:tr h="355581">
                <a:tc>
                  <a:txBody>
                    <a:bodyPr/>
                    <a:lstStyle/>
                    <a:p>
                      <a:r>
                        <a:rPr lang="en-US" sz="2200" dirty="0" err="1">
                          <a:latin typeface="Times New Roman" panose="02020603050405020304" pitchFamily="18" charset="0"/>
                          <a:cs typeface="Times New Roman" panose="02020603050405020304" pitchFamily="18" charset="0"/>
                        </a:rPr>
                        <a:t>Đề</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án</a:t>
                      </a:r>
                      <a:r>
                        <a:rPr lang="en-US" sz="2200" dirty="0">
                          <a:latin typeface="Times New Roman" panose="02020603050405020304" pitchFamily="18" charset="0"/>
                          <a:cs typeface="Times New Roman" panose="02020603050405020304" pitchFamily="18" charset="0"/>
                        </a:rPr>
                        <a:t> CTCL</a:t>
                      </a:r>
                    </a:p>
                  </a:txBody>
                  <a:tcPr/>
                </a:tc>
                <a:tc>
                  <a:txBody>
                    <a:bodyPr/>
                    <a:lstStyle/>
                    <a:p>
                      <a:r>
                        <a:rPr lang="en-US" sz="2200">
                          <a:latin typeface="Times New Roman" panose="02020603050405020304" pitchFamily="18" charset="0"/>
                          <a:cs typeface="Times New Roman" panose="02020603050405020304" pitchFamily="18" charset="0"/>
                        </a:rPr>
                        <a:t>Chỉ số quá trình</a:t>
                      </a:r>
                    </a:p>
                  </a:txBody>
                  <a:tcPr/>
                </a:tc>
                <a:tc>
                  <a:txBody>
                    <a:bodyPr/>
                    <a:lstStyle/>
                    <a:p>
                      <a:r>
                        <a:rPr lang="en-US" sz="2200">
                          <a:latin typeface="Times New Roman" panose="02020603050405020304" pitchFamily="18" charset="0"/>
                          <a:cs typeface="Times New Roman" panose="02020603050405020304" pitchFamily="18" charset="0"/>
                        </a:rPr>
                        <a:t>Chỉ số đầu ra</a:t>
                      </a:r>
                    </a:p>
                  </a:txBody>
                  <a:tcPr/>
                </a:tc>
                <a:extLst>
                  <a:ext uri="{0D108BD9-81ED-4DB2-BD59-A6C34878D82A}">
                    <a16:rowId xmlns="" xmlns:a16="http://schemas.microsoft.com/office/drawing/2014/main" val="3854102399"/>
                  </a:ext>
                </a:extLst>
              </a:tr>
              <a:tr h="1172478">
                <a:tc>
                  <a:txBody>
                    <a:bodyPr/>
                    <a:lstStyle/>
                    <a:p>
                      <a:r>
                        <a:rPr lang="vi-VN" sz="2200">
                          <a:latin typeface="Times New Roman" panose="02020603050405020304" pitchFamily="18" charset="0"/>
                          <a:cs typeface="Times New Roman" panose="02020603050405020304" pitchFamily="18" charset="0"/>
                        </a:rPr>
                        <a:t>Khảo sát tỷ lệ hài lòng của khách hàng đối với nhân viên y tế tại Khoa Khám bệnh năm 2025</a:t>
                      </a:r>
                    </a:p>
                  </a:txBody>
                  <a:tcPr/>
                </a:tc>
                <a:tc>
                  <a:txBody>
                    <a:bodyPr/>
                    <a:lstStyle/>
                    <a:p>
                      <a:pPr algn="l" fontAlgn="t">
                        <a:buNone/>
                      </a:pPr>
                      <a:r>
                        <a:rPr lang="vi-VN" sz="2200" b="0" i="0" u="none" strike="noStrike">
                          <a:solidFill>
                            <a:srgbClr val="000000"/>
                          </a:solidFill>
                          <a:effectLst/>
                          <a:latin typeface="Times New Roman" panose="02020603050405020304" pitchFamily="18" charset="0"/>
                        </a:rPr>
                        <a:t>Tỷ lệ người bệnh được mời tham gia khảo sát	</a:t>
                      </a:r>
                    </a:p>
                  </a:txBody>
                  <a:tcPr marL="9525" marR="9525" marT="9525" marB="0"/>
                </a:tc>
                <a:tc>
                  <a:txBody>
                    <a:bodyPr/>
                    <a:lstStyle/>
                    <a:p>
                      <a:pPr algn="l" fontAlgn="t">
                        <a:buNone/>
                      </a:pPr>
                      <a:r>
                        <a:rPr lang="vi-VN" sz="2200" b="0" i="0" u="none" strike="noStrike">
                          <a:solidFill>
                            <a:srgbClr val="000000"/>
                          </a:solidFill>
                          <a:effectLst/>
                          <a:latin typeface="Times New Roman" panose="02020603050405020304" pitchFamily="18" charset="0"/>
                        </a:rPr>
                        <a:t>Tỷ lệ hài lòng của khách hàng đối với nhân viên y tế tại khoa Khám bệnh năm 2025</a:t>
                      </a:r>
                    </a:p>
                  </a:txBody>
                  <a:tcPr marL="9525" marR="9525" marT="9525" marB="0"/>
                </a:tc>
                <a:extLst>
                  <a:ext uri="{0D108BD9-81ED-4DB2-BD59-A6C34878D82A}">
                    <a16:rowId xmlns="" xmlns:a16="http://schemas.microsoft.com/office/drawing/2014/main" val="546633713"/>
                  </a:ext>
                </a:extLst>
              </a:tr>
              <a:tr h="355581">
                <a:tc>
                  <a:txBody>
                    <a:bodyPr/>
                    <a:lstStyle/>
                    <a:p>
                      <a:r>
                        <a:rPr lang="vi-VN" sz="2200" b="0" i="0" u="none" strike="noStrike" kern="1200">
                          <a:solidFill>
                            <a:srgbClr val="000000"/>
                          </a:solidFill>
                          <a:effectLst/>
                          <a:latin typeface="Times New Roman" panose="02020603050405020304" pitchFamily="18" charset="0"/>
                          <a:ea typeface="+mn-ea"/>
                          <a:cs typeface="+mn-cs"/>
                        </a:rPr>
                        <a:t>Nâng cao chất lượng dụng cụ phẫu thuật bằng cách chuyển đổi từ gói vải sang gói giấy chuyên dụng tại khoa Kiểm soát nhiễm khuẩn năm 2025</a:t>
                      </a:r>
                    </a:p>
                  </a:txBody>
                  <a:tcPr/>
                </a:tc>
                <a:tc>
                  <a:txBody>
                    <a:bodyPr/>
                    <a:lstStyle/>
                    <a:p>
                      <a:pPr algn="l" fontAlgn="t">
                        <a:buNone/>
                      </a:pPr>
                      <a:r>
                        <a:rPr lang="vi-VN" sz="2200" b="0" i="0" u="none" strike="noStrike" kern="1200">
                          <a:solidFill>
                            <a:srgbClr val="000000"/>
                          </a:solidFill>
                          <a:effectLst/>
                          <a:latin typeface="Times New Roman" panose="02020603050405020304" pitchFamily="18" charset="0"/>
                          <a:ea typeface="+mn-ea"/>
                          <a:cs typeface="+mn-cs"/>
                        </a:rPr>
                        <a:t>Tỷ lệ bộ dụng cụ được đóng gói bằng giấy chuyên dụng</a:t>
                      </a:r>
                    </a:p>
                    <a:p>
                      <a:pPr algn="l" fontAlgn="t">
                        <a:buNone/>
                      </a:pPr>
                      <a:endParaRPr lang="en-US" sz="2200" b="0" i="0" u="none" strike="noStrike" kern="1200">
                        <a:solidFill>
                          <a:srgbClr val="000000"/>
                        </a:solidFill>
                        <a:effectLst/>
                        <a:latin typeface="Times New Roman" panose="02020603050405020304" pitchFamily="18" charset="0"/>
                        <a:ea typeface="+mn-ea"/>
                        <a:cs typeface="+mn-cs"/>
                      </a:endParaRPr>
                    </a:p>
                  </a:txBody>
                  <a:tcPr marL="9525" marR="9525" marT="9525" marB="0"/>
                </a:tc>
                <a:tc>
                  <a:txBody>
                    <a:bodyPr/>
                    <a:lstStyle/>
                    <a:p>
                      <a:r>
                        <a:rPr lang="vi-VN" sz="2200">
                          <a:latin typeface="Times New Roman" panose="02020603050405020304" pitchFamily="18" charset="0"/>
                          <a:cs typeface="Times New Roman" panose="02020603050405020304" pitchFamily="18" charset="0"/>
                        </a:rPr>
                        <a:t>Tỷ lệ bộ dụng cụ được đóng gói đúng và đạt tiêu chuẩn vô khuẩn sau khi hấp và lưu trữ</a:t>
                      </a:r>
                    </a:p>
                    <a:p>
                      <a:endParaRPr lang="vi-VN" sz="220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244456849"/>
                  </a:ext>
                </a:extLst>
              </a:tr>
              <a:tr h="355581">
                <a:tc>
                  <a:txBody>
                    <a:bodyPr/>
                    <a:lstStyle/>
                    <a:p>
                      <a:r>
                        <a:rPr lang="vi-VN" sz="2200">
                          <a:latin typeface="Times New Roman" panose="02020603050405020304" pitchFamily="18" charset="0"/>
                          <a:cs typeface="Times New Roman" panose="02020603050405020304" pitchFamily="18" charset="0"/>
                        </a:rPr>
                        <a:t>Tri</a:t>
                      </a:r>
                      <a:r>
                        <a:rPr lang="en-US" sz="2200">
                          <a:latin typeface="Times New Roman" panose="02020603050405020304" pitchFamily="18" charset="0"/>
                          <a:cs typeface="Times New Roman" panose="02020603050405020304" pitchFamily="18" charset="0"/>
                        </a:rPr>
                        <a:t>ể</a:t>
                      </a:r>
                      <a:r>
                        <a:rPr lang="vi-VN" sz="2200">
                          <a:latin typeface="Times New Roman" panose="02020603050405020304" pitchFamily="18" charset="0"/>
                          <a:cs typeface="Times New Roman" panose="02020603050405020304" pitchFamily="18" charset="0"/>
                        </a:rPr>
                        <a:t>n khai Dashboard trong công tác quản lý đề án cải tiến chất lượng của các khoa, phòng tại bệnh viện năm 2025.</a:t>
                      </a:r>
                    </a:p>
                  </a:txBody>
                  <a:tcPr/>
                </a:tc>
                <a:tc>
                  <a:txBody>
                    <a:bodyPr/>
                    <a:lstStyle/>
                    <a:p>
                      <a:r>
                        <a:rPr lang="vi-VN" sz="2200">
                          <a:latin typeface="Times New Roman" panose="02020603050405020304" pitchFamily="18" charset="0"/>
                          <a:cs typeface="Times New Roman" panose="02020603050405020304" pitchFamily="18" charset="0"/>
                        </a:rPr>
                        <a:t>Tỷ lệ đề án được cập nhật dữ liệu đúng hạn trên Dashboard</a:t>
                      </a:r>
                    </a:p>
                    <a:p>
                      <a:endParaRPr lang="vi-VN" sz="2200">
                        <a:latin typeface="Times New Roman" panose="02020603050405020304" pitchFamily="18" charset="0"/>
                        <a:cs typeface="Times New Roman" panose="02020603050405020304" pitchFamily="18" charset="0"/>
                      </a:endParaRPr>
                    </a:p>
                  </a:txBody>
                  <a:tcPr/>
                </a:tc>
                <a:tc>
                  <a:txBody>
                    <a:bodyPr/>
                    <a:lstStyle/>
                    <a:p>
                      <a:r>
                        <a:rPr lang="vi-VN" sz="2200">
                          <a:latin typeface="Times New Roman" panose="02020603050405020304" pitchFamily="18" charset="0"/>
                          <a:cs typeface="Times New Roman" panose="02020603050405020304" pitchFamily="18" charset="0"/>
                        </a:rPr>
                        <a:t>Tỷ lệ đề án cải tiến chất lượng triển khai được quản lý trên Dashboard năm 2025.</a:t>
                      </a:r>
                    </a:p>
                    <a:p>
                      <a:endParaRPr lang="vi-VN" sz="220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2630439991"/>
                  </a:ext>
                </a:extLst>
              </a:tr>
            </a:tbl>
          </a:graphicData>
        </a:graphic>
      </p:graphicFrame>
      <p:sp>
        <p:nvSpPr>
          <p:cNvPr id="6" name="Title 1">
            <a:extLst>
              <a:ext uri="{FF2B5EF4-FFF2-40B4-BE49-F238E27FC236}">
                <a16:creationId xmlns="" xmlns:a16="http://schemas.microsoft.com/office/drawing/2014/main" id="{C6DF99D8-B542-2F7B-DFFE-E522B8E6EC11}"/>
              </a:ext>
            </a:extLst>
          </p:cNvPr>
          <p:cNvSpPr txBox="1">
            <a:spLocks/>
          </p:cNvSpPr>
          <p:nvPr/>
        </p:nvSpPr>
        <p:spPr>
          <a:xfrm>
            <a:off x="3165230" y="0"/>
            <a:ext cx="8651632" cy="1223889"/>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atin typeface="Times New Roman" panose="02020603050405020304" pitchFamily="18" charset="0"/>
                <a:cs typeface="Times New Roman" panose="02020603050405020304" pitchFamily="18" charset="0"/>
              </a:rPr>
              <a:t>Ví dụ về tối thiểu 1 chỉ số quá trình và 1 chỉ số đầu ra trong đề án</a:t>
            </a:r>
          </a:p>
        </p:txBody>
      </p:sp>
    </p:spTree>
    <p:extLst>
      <p:ext uri="{BB962C8B-B14F-4D97-AF65-F5344CB8AC3E}">
        <p14:creationId xmlns:p14="http://schemas.microsoft.com/office/powerpoint/2010/main" val="2587182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C668179-D1B1-C2C8-1309-58DA69386145}"/>
              </a:ext>
            </a:extLst>
          </p:cNvPr>
          <p:cNvSpPr>
            <a:spLocks noGrp="1"/>
          </p:cNvSpPr>
          <p:nvPr>
            <p:ph type="title"/>
          </p:nvPr>
        </p:nvSpPr>
        <p:spPr>
          <a:xfrm>
            <a:off x="3024554" y="154746"/>
            <a:ext cx="7948246" cy="787790"/>
          </a:xfrm>
        </p:spPr>
        <p:txBody>
          <a:bodyPr>
            <a:normAutofit/>
          </a:bodyPr>
          <a:lstStyle/>
          <a:p>
            <a:r>
              <a:rPr lang="en-US" b="1">
                <a:latin typeface="Times New Roman" panose="02020603050405020304" pitchFamily="18" charset="0"/>
                <a:cs typeface="Times New Roman" panose="02020603050405020304" pitchFamily="18" charset="0"/>
              </a:rPr>
              <a:t>Kết quả và chỉ số đánh giá</a:t>
            </a:r>
          </a:p>
        </p:txBody>
      </p:sp>
      <p:sp>
        <p:nvSpPr>
          <p:cNvPr id="3" name="Content Placeholder 2">
            <a:extLst>
              <a:ext uri="{FF2B5EF4-FFF2-40B4-BE49-F238E27FC236}">
                <a16:creationId xmlns="" xmlns:a16="http://schemas.microsoft.com/office/drawing/2014/main" id="{8FC7D9C2-6006-26E3-07ED-1416AE806F87}"/>
              </a:ext>
            </a:extLst>
          </p:cNvPr>
          <p:cNvSpPr>
            <a:spLocks noGrp="1"/>
          </p:cNvSpPr>
          <p:nvPr>
            <p:ph idx="1"/>
          </p:nvPr>
        </p:nvSpPr>
        <p:spPr/>
        <p:txBody>
          <a:bodyPr/>
          <a:lstStyle/>
          <a:p>
            <a:endParaRPr lang="en-US">
              <a:solidFill>
                <a:schemeClr val="bg1"/>
              </a:solidFill>
            </a:endParaRPr>
          </a:p>
        </p:txBody>
      </p:sp>
      <p:sp>
        <p:nvSpPr>
          <p:cNvPr id="4" name="Slide Number Placeholder 3">
            <a:extLst>
              <a:ext uri="{FF2B5EF4-FFF2-40B4-BE49-F238E27FC236}">
                <a16:creationId xmlns="" xmlns:a16="http://schemas.microsoft.com/office/drawing/2014/main" id="{4C742686-D7E9-26FF-DF21-3CF304BC63BD}"/>
              </a:ext>
            </a:extLst>
          </p:cNvPr>
          <p:cNvSpPr>
            <a:spLocks noGrp="1"/>
          </p:cNvSpPr>
          <p:nvPr>
            <p:ph type="sldNum" sz="quarter" idx="12"/>
          </p:nvPr>
        </p:nvSpPr>
        <p:spPr/>
        <p:txBody>
          <a:bodyPr/>
          <a:lstStyle/>
          <a:p>
            <a:fld id="{08FF37E2-84FC-49F1-8E32-F83BCF3E5694}" type="slidenum">
              <a:rPr lang="en-US" smtClean="0"/>
              <a:t>36</a:t>
            </a:fld>
            <a:endParaRPr lang="en-US"/>
          </a:p>
        </p:txBody>
      </p:sp>
      <p:grpSp>
        <p:nvGrpSpPr>
          <p:cNvPr id="5" name="Group 4">
            <a:extLst>
              <a:ext uri="{FF2B5EF4-FFF2-40B4-BE49-F238E27FC236}">
                <a16:creationId xmlns="" xmlns:a16="http://schemas.microsoft.com/office/drawing/2014/main" id="{407901E4-5D58-0747-AE96-E3818058FFF0}"/>
              </a:ext>
            </a:extLst>
          </p:cNvPr>
          <p:cNvGrpSpPr/>
          <p:nvPr/>
        </p:nvGrpSpPr>
        <p:grpSpPr>
          <a:xfrm>
            <a:off x="799465" y="1447800"/>
            <a:ext cx="10504170" cy="4592320"/>
            <a:chOff x="2859" y="2501"/>
            <a:chExt cx="13711" cy="5617"/>
          </a:xfrm>
        </p:grpSpPr>
        <p:sp>
          <p:nvSpPr>
            <p:cNvPr id="6" name="TextBox 3">
              <a:extLst>
                <a:ext uri="{FF2B5EF4-FFF2-40B4-BE49-F238E27FC236}">
                  <a16:creationId xmlns="" xmlns:a16="http://schemas.microsoft.com/office/drawing/2014/main" id="{C5FBD0B5-AE85-CBDC-B010-85D75EC1D91E}"/>
                </a:ext>
              </a:extLst>
            </p:cNvPr>
            <p:cNvSpPr txBox="1"/>
            <p:nvPr/>
          </p:nvSpPr>
          <p:spPr>
            <a:xfrm>
              <a:off x="3663" y="3654"/>
              <a:ext cx="5586" cy="1153"/>
            </a:xfrm>
            <a:prstGeom prst="rect">
              <a:avLst/>
            </a:prstGeom>
          </p:spPr>
          <p:txBody>
            <a:bodyPr lIns="0" tIns="0" rIns="0" bIns="0" rtlCol="0" anchor="t">
              <a:spAutoFit/>
            </a:bodyPr>
            <a:lstStyle/>
            <a:p>
              <a:pPr algn="ctr">
                <a:lnSpc>
                  <a:spcPts val="2450"/>
                </a:lnSpc>
              </a:pPr>
              <a:r>
                <a:rPr lang="en-US" sz="1800" dirty="0">
                  <a:solidFill>
                    <a:srgbClr val="000000"/>
                  </a:solidFill>
                  <a:latin typeface="+mn-lt"/>
                  <a:ea typeface="Public Sans"/>
                  <a:cs typeface="Public Sans"/>
                  <a:sym typeface="Public Sans"/>
                </a:rPr>
                <a:t>a. </a:t>
              </a:r>
              <a:r>
                <a:rPr lang="en-US" sz="1800" dirty="0" err="1">
                  <a:solidFill>
                    <a:srgbClr val="000000"/>
                  </a:solidFill>
                  <a:latin typeface="+mn-lt"/>
                  <a:ea typeface="Public Sans"/>
                  <a:cs typeface="Public Sans"/>
                  <a:sym typeface="Public Sans"/>
                </a:rPr>
                <a:t>Trải</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nghiệm</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người</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bệnh</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Khảo</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sát</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nội</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bộ</a:t>
              </a:r>
              <a:r>
                <a:rPr lang="en-US" sz="1800" dirty="0">
                  <a:solidFill>
                    <a:srgbClr val="000000"/>
                  </a:solidFill>
                  <a:latin typeface="+mn-lt"/>
                  <a:ea typeface="Public Sans"/>
                  <a:cs typeface="Public Sans"/>
                  <a:sym typeface="Public Sans"/>
                </a:rPr>
                <a:t>)</a:t>
              </a:r>
            </a:p>
            <a:p>
              <a:pPr algn="ctr">
                <a:lnSpc>
                  <a:spcPts val="2450"/>
                </a:lnSpc>
              </a:pPr>
              <a:r>
                <a:rPr lang="en-US" sz="1800" dirty="0">
                  <a:solidFill>
                    <a:srgbClr val="000000"/>
                  </a:solidFill>
                  <a:latin typeface="+mn-lt"/>
                  <a:ea typeface="Public Sans"/>
                  <a:cs typeface="Public Sans"/>
                  <a:sym typeface="Public Sans"/>
                </a:rPr>
                <a:t>-&gt; </a:t>
              </a:r>
              <a:r>
                <a:rPr lang="en-US" sz="1800" dirty="0" err="1">
                  <a:solidFill>
                    <a:srgbClr val="000000"/>
                  </a:solidFill>
                  <a:latin typeface="+mn-lt"/>
                  <a:ea typeface="Public Sans"/>
                  <a:cs typeface="Public Sans"/>
                  <a:sym typeface="Public Sans"/>
                </a:rPr>
                <a:t>Giảm</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tỷ</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lệ</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thắc</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mắc</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chưa</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được</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giải</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quyết</a:t>
              </a:r>
              <a:r>
                <a:rPr lang="en-US" sz="1800" dirty="0">
                  <a:solidFill>
                    <a:srgbClr val="000000"/>
                  </a:solidFill>
                  <a:latin typeface="+mn-lt"/>
                  <a:ea typeface="Public Sans"/>
                  <a:cs typeface="Public Sans"/>
                  <a:sym typeface="Public Sans"/>
                </a:rPr>
                <a:t>:</a:t>
              </a:r>
            </a:p>
            <a:p>
              <a:pPr algn="ctr">
                <a:lnSpc>
                  <a:spcPts val="2450"/>
                </a:lnSpc>
              </a:pPr>
              <a:endParaRPr lang="en-US" sz="1800" dirty="0">
                <a:solidFill>
                  <a:srgbClr val="000000"/>
                </a:solidFill>
                <a:latin typeface="+mn-lt"/>
                <a:ea typeface="Public Sans"/>
                <a:cs typeface="Public Sans"/>
                <a:sym typeface="Public Sans"/>
              </a:endParaRPr>
            </a:p>
          </p:txBody>
        </p:sp>
        <p:grpSp>
          <p:nvGrpSpPr>
            <p:cNvPr id="7" name="Group 4">
              <a:extLst>
                <a:ext uri="{FF2B5EF4-FFF2-40B4-BE49-F238E27FC236}">
                  <a16:creationId xmlns="" xmlns:a16="http://schemas.microsoft.com/office/drawing/2014/main" id="{1D31F685-D7A9-CD9E-E3BC-72D3B32ED525}"/>
                </a:ext>
              </a:extLst>
            </p:cNvPr>
            <p:cNvGrpSpPr/>
            <p:nvPr/>
          </p:nvGrpSpPr>
          <p:grpSpPr>
            <a:xfrm>
              <a:off x="5923" y="2501"/>
              <a:ext cx="854" cy="854"/>
              <a:chOff x="0" y="0"/>
              <a:chExt cx="1445677" cy="1445677"/>
            </a:xfrm>
          </p:grpSpPr>
          <p:grpSp>
            <p:nvGrpSpPr>
              <p:cNvPr id="31" name="Group 5">
                <a:extLst>
                  <a:ext uri="{FF2B5EF4-FFF2-40B4-BE49-F238E27FC236}">
                    <a16:creationId xmlns="" xmlns:a16="http://schemas.microsoft.com/office/drawing/2014/main" id="{16CA7AD6-79F6-E9E4-25C1-027FC88D4F8A}"/>
                  </a:ext>
                </a:extLst>
              </p:cNvPr>
              <p:cNvGrpSpPr/>
              <p:nvPr/>
            </p:nvGrpSpPr>
            <p:grpSpPr>
              <a:xfrm>
                <a:off x="0" y="0"/>
                <a:ext cx="1445677" cy="1445677"/>
                <a:chOff x="0" y="0"/>
                <a:chExt cx="6350000" cy="6350000"/>
              </a:xfrm>
            </p:grpSpPr>
            <p:sp>
              <p:nvSpPr>
                <p:cNvPr id="33" name="Freeform 6">
                  <a:extLst>
                    <a:ext uri="{FF2B5EF4-FFF2-40B4-BE49-F238E27FC236}">
                      <a16:creationId xmlns="" xmlns:a16="http://schemas.microsoft.com/office/drawing/2014/main" id="{55B31448-9717-1D09-8998-AFEE9C0359BB}"/>
                    </a:ext>
                  </a:extLst>
                </p:cNvPr>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43C466"/>
                </a:solidFill>
              </p:spPr>
              <p:txBody>
                <a:bodyPr/>
                <a:lstStyle/>
                <a:p>
                  <a:endParaRPr lang="vi-VN"/>
                </a:p>
              </p:txBody>
            </p:sp>
          </p:grpSp>
          <p:sp>
            <p:nvSpPr>
              <p:cNvPr id="32" name="TextBox 7">
                <a:extLst>
                  <a:ext uri="{FF2B5EF4-FFF2-40B4-BE49-F238E27FC236}">
                    <a16:creationId xmlns="" xmlns:a16="http://schemas.microsoft.com/office/drawing/2014/main" id="{312FF214-8282-BABA-037B-8C1EE4EF6AA8}"/>
                  </a:ext>
                </a:extLst>
              </p:cNvPr>
              <p:cNvSpPr txBox="1"/>
              <p:nvPr/>
            </p:nvSpPr>
            <p:spPr>
              <a:xfrm>
                <a:off x="369011" y="303429"/>
                <a:ext cx="707653" cy="643122"/>
              </a:xfrm>
              <a:prstGeom prst="rect">
                <a:avLst/>
              </a:prstGeom>
            </p:spPr>
            <p:txBody>
              <a:bodyPr lIns="0" tIns="0" rIns="0" bIns="0" rtlCol="0" anchor="t">
                <a:spAutoFit/>
              </a:bodyPr>
              <a:lstStyle/>
              <a:p>
                <a:pPr algn="ctr">
                  <a:lnSpc>
                    <a:spcPts val="2425"/>
                  </a:lnSpc>
                </a:pPr>
                <a:r>
                  <a:rPr lang="en-US" sz="2400" b="1" dirty="0">
                    <a:solidFill>
                      <a:srgbClr val="FFFFFF"/>
                    </a:solidFill>
                    <a:latin typeface="+mn-lt"/>
                    <a:ea typeface="Public Sans Bold"/>
                    <a:cs typeface="Public Sans Bold"/>
                    <a:sym typeface="Public Sans Bold"/>
                  </a:rPr>
                  <a:t>1</a:t>
                </a:r>
              </a:p>
            </p:txBody>
          </p:sp>
        </p:grpSp>
        <p:grpSp>
          <p:nvGrpSpPr>
            <p:cNvPr id="8" name="Group 8">
              <a:extLst>
                <a:ext uri="{FF2B5EF4-FFF2-40B4-BE49-F238E27FC236}">
                  <a16:creationId xmlns="" xmlns:a16="http://schemas.microsoft.com/office/drawing/2014/main" id="{1E9676DD-2DF0-4B24-5895-179D4ABECB78}"/>
                </a:ext>
              </a:extLst>
            </p:cNvPr>
            <p:cNvGrpSpPr/>
            <p:nvPr/>
          </p:nvGrpSpPr>
          <p:grpSpPr>
            <a:xfrm>
              <a:off x="2859" y="5333"/>
              <a:ext cx="2326" cy="2368"/>
              <a:chOff x="0" y="0"/>
              <a:chExt cx="3472180" cy="3534410"/>
            </a:xfrm>
          </p:grpSpPr>
          <p:sp>
            <p:nvSpPr>
              <p:cNvPr id="29" name="Freeform 9">
                <a:extLst>
                  <a:ext uri="{FF2B5EF4-FFF2-40B4-BE49-F238E27FC236}">
                    <a16:creationId xmlns="" xmlns:a16="http://schemas.microsoft.com/office/drawing/2014/main" id="{F9BE44FC-C76C-6943-3F5B-4AD49AB664EB}"/>
                  </a:ext>
                </a:extLst>
              </p:cNvPr>
              <p:cNvSpPr/>
              <p:nvPr/>
            </p:nvSpPr>
            <p:spPr>
              <a:xfrm>
                <a:off x="15240" y="248920"/>
                <a:ext cx="3444240" cy="3263900"/>
              </a:xfrm>
              <a:custGeom>
                <a:avLst/>
                <a:gdLst/>
                <a:ahLst/>
                <a:cxnLst/>
                <a:rect l="l" t="t" r="r" b="b"/>
                <a:pathLst>
                  <a:path w="3444240" h="3263900">
                    <a:moveTo>
                      <a:pt x="3441700" y="645160"/>
                    </a:moveTo>
                    <a:cubicBezTo>
                      <a:pt x="3444240" y="488950"/>
                      <a:pt x="3422650" y="30480"/>
                      <a:pt x="3422650" y="30480"/>
                    </a:cubicBezTo>
                    <a:cubicBezTo>
                      <a:pt x="3422650" y="30480"/>
                      <a:pt x="3037840" y="40640"/>
                      <a:pt x="2684780" y="40640"/>
                    </a:cubicBezTo>
                    <a:cubicBezTo>
                      <a:pt x="2653030"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2415540"/>
                      <a:pt x="21590" y="2607310"/>
                    </a:cubicBezTo>
                    <a:cubicBezTo>
                      <a:pt x="6350" y="2852420"/>
                      <a:pt x="0" y="3225800"/>
                      <a:pt x="0" y="3225800"/>
                    </a:cubicBezTo>
                    <a:cubicBezTo>
                      <a:pt x="204470" y="3256280"/>
                      <a:pt x="450850" y="3263900"/>
                      <a:pt x="657860" y="3261360"/>
                    </a:cubicBezTo>
                    <a:cubicBezTo>
                      <a:pt x="891540" y="3261360"/>
                      <a:pt x="2616200" y="3261360"/>
                      <a:pt x="2616200" y="3261360"/>
                    </a:cubicBezTo>
                    <a:lnTo>
                      <a:pt x="3402330" y="3247390"/>
                    </a:lnTo>
                    <a:cubicBezTo>
                      <a:pt x="3402330" y="3247390"/>
                      <a:pt x="3441700" y="2545080"/>
                      <a:pt x="3441700" y="2419350"/>
                    </a:cubicBezTo>
                    <a:cubicBezTo>
                      <a:pt x="3441700" y="2245360"/>
                      <a:pt x="3439160" y="803910"/>
                      <a:pt x="3441700" y="645160"/>
                    </a:cubicBezTo>
                    <a:close/>
                  </a:path>
                </a:pathLst>
              </a:custGeom>
              <a:solidFill>
                <a:srgbClr val="FFF6BB"/>
              </a:solidFill>
            </p:spPr>
            <p:txBody>
              <a:bodyPr/>
              <a:lstStyle/>
              <a:p>
                <a:endParaRPr lang="vi-VN"/>
              </a:p>
            </p:txBody>
          </p:sp>
          <p:sp>
            <p:nvSpPr>
              <p:cNvPr id="30" name="Freeform 10">
                <a:extLst>
                  <a:ext uri="{FF2B5EF4-FFF2-40B4-BE49-F238E27FC236}">
                    <a16:creationId xmlns="" xmlns:a16="http://schemas.microsoft.com/office/drawing/2014/main" id="{F3FC9F04-A2FF-8BFB-BF5C-14A536A5BC4B}"/>
                  </a:ext>
                </a:extLst>
              </p:cNvPr>
              <p:cNvSpPr/>
              <p:nvPr/>
            </p:nvSpPr>
            <p:spPr>
              <a:xfrm>
                <a:off x="469900" y="10160"/>
                <a:ext cx="1583690" cy="554990"/>
              </a:xfrm>
              <a:custGeom>
                <a:avLst/>
                <a:gdLst/>
                <a:ahLst/>
                <a:cxnLst/>
                <a:rect l="l" t="t" r="r" b="b"/>
                <a:pathLst>
                  <a:path w="1583690" h="5549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FFB001"/>
              </a:solidFill>
            </p:spPr>
            <p:txBody>
              <a:bodyPr/>
              <a:lstStyle/>
              <a:p>
                <a:endParaRPr lang="vi-VN"/>
              </a:p>
            </p:txBody>
          </p:sp>
        </p:grpSp>
        <p:sp>
          <p:nvSpPr>
            <p:cNvPr id="9" name="TextBox 11">
              <a:extLst>
                <a:ext uri="{FF2B5EF4-FFF2-40B4-BE49-F238E27FC236}">
                  <a16:creationId xmlns="" xmlns:a16="http://schemas.microsoft.com/office/drawing/2014/main" id="{9F4A8809-CD81-955F-8A1D-4938EE7A3ADB}"/>
                </a:ext>
              </a:extLst>
            </p:cNvPr>
            <p:cNvSpPr txBox="1"/>
            <p:nvPr/>
          </p:nvSpPr>
          <p:spPr>
            <a:xfrm>
              <a:off x="3075" y="5982"/>
              <a:ext cx="2003" cy="1361"/>
            </a:xfrm>
            <a:prstGeom prst="rect">
              <a:avLst/>
            </a:prstGeom>
          </p:spPr>
          <p:txBody>
            <a:bodyPr wrap="square" lIns="0" tIns="0" rIns="0" bIns="0" rtlCol="0" anchor="t">
              <a:spAutoFit/>
            </a:bodyPr>
            <a:lstStyle/>
            <a:p>
              <a:pPr algn="ctr">
                <a:lnSpc>
                  <a:spcPct val="100000"/>
                </a:lnSpc>
              </a:pPr>
              <a:r>
                <a:rPr lang="en-US" sz="2000" dirty="0" err="1">
                  <a:solidFill>
                    <a:srgbClr val="000000"/>
                  </a:solidFill>
                  <a:latin typeface="+mn-lt"/>
                  <a:ea typeface="Livvic"/>
                  <a:cs typeface="Livvic"/>
                  <a:sym typeface="Livvic"/>
                </a:rPr>
                <a:t>Kết</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quả</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cận</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lâm</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sàng</a:t>
              </a:r>
              <a:r>
                <a:rPr lang="en-US" sz="2000" dirty="0">
                  <a:solidFill>
                    <a:srgbClr val="000000"/>
                  </a:solidFill>
                  <a:latin typeface="+mn-lt"/>
                  <a:ea typeface="Livvic"/>
                  <a:cs typeface="Livvic"/>
                  <a:sym typeface="Livvic"/>
                </a:rPr>
                <a:t>: </a:t>
              </a:r>
            </a:p>
            <a:p>
              <a:pPr algn="ctr">
                <a:lnSpc>
                  <a:spcPct val="100000"/>
                </a:lnSpc>
              </a:pPr>
              <a:r>
                <a:rPr lang="en-US" sz="2000" dirty="0">
                  <a:solidFill>
                    <a:srgbClr val="000000"/>
                  </a:solidFill>
                  <a:latin typeface="+mn-lt"/>
                  <a:ea typeface="Livvic"/>
                  <a:cs typeface="Livvic"/>
                  <a:sym typeface="Livvic"/>
                </a:rPr>
                <a:t>8% → ≤ 5%</a:t>
              </a:r>
            </a:p>
            <a:p>
              <a:pPr algn="ctr">
                <a:lnSpc>
                  <a:spcPts val="1475"/>
                </a:lnSpc>
              </a:pPr>
              <a:endParaRPr lang="en-US" sz="2000" dirty="0">
                <a:solidFill>
                  <a:srgbClr val="000000"/>
                </a:solidFill>
                <a:latin typeface="+mn-lt"/>
                <a:ea typeface="Livvic"/>
                <a:cs typeface="Livvic"/>
                <a:sym typeface="Livvic"/>
              </a:endParaRPr>
            </a:p>
          </p:txBody>
        </p:sp>
        <p:grpSp>
          <p:nvGrpSpPr>
            <p:cNvPr id="10" name="Group 12">
              <a:extLst>
                <a:ext uri="{FF2B5EF4-FFF2-40B4-BE49-F238E27FC236}">
                  <a16:creationId xmlns="" xmlns:a16="http://schemas.microsoft.com/office/drawing/2014/main" id="{F49671C0-DDA5-13FB-C2D3-1059A961A72A}"/>
                </a:ext>
              </a:extLst>
            </p:cNvPr>
            <p:cNvGrpSpPr/>
            <p:nvPr/>
          </p:nvGrpSpPr>
          <p:grpSpPr>
            <a:xfrm>
              <a:off x="5368" y="5400"/>
              <a:ext cx="2285" cy="2265"/>
              <a:chOff x="0" y="0"/>
              <a:chExt cx="3180080" cy="3153410"/>
            </a:xfrm>
          </p:grpSpPr>
          <p:sp>
            <p:nvSpPr>
              <p:cNvPr id="27" name="Freeform 13">
                <a:extLst>
                  <a:ext uri="{FF2B5EF4-FFF2-40B4-BE49-F238E27FC236}">
                    <a16:creationId xmlns="" xmlns:a16="http://schemas.microsoft.com/office/drawing/2014/main" id="{8B0FDD98-1AA6-B6D1-DCFC-95939C7D0CBC}"/>
                  </a:ext>
                </a:extLst>
              </p:cNvPr>
              <p:cNvSpPr/>
              <p:nvPr/>
            </p:nvSpPr>
            <p:spPr>
              <a:xfrm>
                <a:off x="0" y="218440"/>
                <a:ext cx="3178810" cy="2934970"/>
              </a:xfrm>
              <a:custGeom>
                <a:avLst/>
                <a:gdLst/>
                <a:ahLst/>
                <a:cxnLst/>
                <a:rect l="l" t="t" r="r" b="b"/>
                <a:pathLst>
                  <a:path w="3178810" h="2934970">
                    <a:moveTo>
                      <a:pt x="0" y="16510"/>
                    </a:moveTo>
                    <a:cubicBezTo>
                      <a:pt x="0" y="16510"/>
                      <a:pt x="2540" y="345440"/>
                      <a:pt x="2540" y="754380"/>
                    </a:cubicBezTo>
                    <a:cubicBezTo>
                      <a:pt x="2540" y="1163320"/>
                      <a:pt x="7620" y="1753870"/>
                      <a:pt x="7620" y="2014220"/>
                    </a:cubicBezTo>
                    <a:cubicBezTo>
                      <a:pt x="7620" y="2208530"/>
                      <a:pt x="16510" y="2607310"/>
                      <a:pt x="21590" y="2799080"/>
                    </a:cubicBezTo>
                    <a:lnTo>
                      <a:pt x="130810" y="2913380"/>
                    </a:lnTo>
                    <a:cubicBezTo>
                      <a:pt x="275590" y="2921000"/>
                      <a:pt x="543560" y="2934970"/>
                      <a:pt x="793750" y="2934970"/>
                    </a:cubicBezTo>
                    <a:lnTo>
                      <a:pt x="3178810" y="2934970"/>
                    </a:lnTo>
                    <a:lnTo>
                      <a:pt x="3178810" y="698500"/>
                    </a:lnTo>
                    <a:cubicBezTo>
                      <a:pt x="3178810" y="323850"/>
                      <a:pt x="3169920" y="46990"/>
                      <a:pt x="3169920" y="46990"/>
                    </a:cubicBezTo>
                    <a:cubicBezTo>
                      <a:pt x="3014980" y="26670"/>
                      <a:pt x="2858770" y="16510"/>
                      <a:pt x="2701290" y="17780"/>
                    </a:cubicBezTo>
                    <a:cubicBezTo>
                      <a:pt x="2428240" y="17780"/>
                      <a:pt x="944880" y="22860"/>
                      <a:pt x="694690" y="13970"/>
                    </a:cubicBezTo>
                    <a:cubicBezTo>
                      <a:pt x="360680" y="0"/>
                      <a:pt x="0" y="16510"/>
                      <a:pt x="0" y="16510"/>
                    </a:cubicBezTo>
                    <a:close/>
                  </a:path>
                </a:pathLst>
              </a:custGeom>
              <a:solidFill>
                <a:srgbClr val="97EDAA"/>
              </a:solidFill>
            </p:spPr>
            <p:txBody>
              <a:bodyPr/>
              <a:lstStyle/>
              <a:p>
                <a:endParaRPr lang="vi-VN"/>
              </a:p>
            </p:txBody>
          </p:sp>
          <p:sp>
            <p:nvSpPr>
              <p:cNvPr id="28" name="Freeform 14">
                <a:extLst>
                  <a:ext uri="{FF2B5EF4-FFF2-40B4-BE49-F238E27FC236}">
                    <a16:creationId xmlns="" xmlns:a16="http://schemas.microsoft.com/office/drawing/2014/main" id="{7EF61817-7601-DD3C-0183-B962EE612F6C}"/>
                  </a:ext>
                </a:extLst>
              </p:cNvPr>
              <p:cNvSpPr/>
              <p:nvPr/>
            </p:nvSpPr>
            <p:spPr>
              <a:xfrm>
                <a:off x="21590" y="0"/>
                <a:ext cx="2689860" cy="3133090"/>
              </a:xfrm>
              <a:custGeom>
                <a:avLst/>
                <a:gdLst/>
                <a:ahLst/>
                <a:cxnLst/>
                <a:rect l="l" t="t" r="r" b="b"/>
                <a:pathLst>
                  <a:path w="2689860" h="3133090">
                    <a:moveTo>
                      <a:pt x="0" y="3018790"/>
                    </a:moveTo>
                    <a:lnTo>
                      <a:pt x="109220" y="3133090"/>
                    </a:lnTo>
                    <a:lnTo>
                      <a:pt x="123190" y="2999740"/>
                    </a:lnTo>
                    <a:lnTo>
                      <a:pt x="0" y="3018790"/>
                    </a:lnTo>
                    <a:close/>
                    <a:moveTo>
                      <a:pt x="1490980" y="106680"/>
                    </a:moveTo>
                    <a:cubicBezTo>
                      <a:pt x="1490980" y="106680"/>
                      <a:pt x="1908810" y="64770"/>
                      <a:pt x="2045970" y="55880"/>
                    </a:cubicBezTo>
                    <a:cubicBezTo>
                      <a:pt x="2183130" y="46990"/>
                      <a:pt x="2663190" y="0"/>
                      <a:pt x="2663190" y="0"/>
                    </a:cubicBezTo>
                    <a:cubicBezTo>
                      <a:pt x="2656840" y="41910"/>
                      <a:pt x="2655570" y="86360"/>
                      <a:pt x="2660650" y="128270"/>
                    </a:cubicBezTo>
                    <a:cubicBezTo>
                      <a:pt x="2667000" y="167640"/>
                      <a:pt x="2669540" y="208280"/>
                      <a:pt x="2668270" y="248920"/>
                    </a:cubicBezTo>
                    <a:lnTo>
                      <a:pt x="2689860" y="318770"/>
                    </a:lnTo>
                    <a:lnTo>
                      <a:pt x="2679700" y="419100"/>
                    </a:lnTo>
                    <a:cubicBezTo>
                      <a:pt x="2679700" y="419100"/>
                      <a:pt x="1929130" y="454660"/>
                      <a:pt x="1791970" y="471170"/>
                    </a:cubicBezTo>
                    <a:cubicBezTo>
                      <a:pt x="1654810" y="487680"/>
                      <a:pt x="1450340" y="486410"/>
                      <a:pt x="1450340" y="486410"/>
                    </a:cubicBezTo>
                    <a:cubicBezTo>
                      <a:pt x="1450340" y="486410"/>
                      <a:pt x="1442720" y="365760"/>
                      <a:pt x="1455420" y="322580"/>
                    </a:cubicBezTo>
                    <a:cubicBezTo>
                      <a:pt x="1465580" y="288290"/>
                      <a:pt x="1469390" y="251460"/>
                      <a:pt x="1464310" y="214630"/>
                    </a:cubicBezTo>
                    <a:cubicBezTo>
                      <a:pt x="1464310" y="186690"/>
                      <a:pt x="1490980" y="106680"/>
                      <a:pt x="1490980" y="106680"/>
                    </a:cubicBezTo>
                    <a:close/>
                  </a:path>
                </a:pathLst>
              </a:custGeom>
              <a:solidFill>
                <a:srgbClr val="43C466"/>
              </a:solidFill>
            </p:spPr>
            <p:txBody>
              <a:bodyPr/>
              <a:lstStyle/>
              <a:p>
                <a:endParaRPr lang="vi-VN"/>
              </a:p>
            </p:txBody>
          </p:sp>
        </p:grpSp>
        <p:sp>
          <p:nvSpPr>
            <p:cNvPr id="11" name="TextBox 15">
              <a:extLst>
                <a:ext uri="{FF2B5EF4-FFF2-40B4-BE49-F238E27FC236}">
                  <a16:creationId xmlns="" xmlns:a16="http://schemas.microsoft.com/office/drawing/2014/main" id="{28A13FDA-4252-228B-916E-30E073D76EEF}"/>
                </a:ext>
              </a:extLst>
            </p:cNvPr>
            <p:cNvSpPr txBox="1"/>
            <p:nvPr/>
          </p:nvSpPr>
          <p:spPr>
            <a:xfrm>
              <a:off x="5510" y="5795"/>
              <a:ext cx="2133" cy="1732"/>
            </a:xfrm>
            <a:prstGeom prst="rect">
              <a:avLst/>
            </a:prstGeom>
          </p:spPr>
          <p:txBody>
            <a:bodyPr wrap="square" lIns="0" tIns="0" rIns="0" bIns="0" rtlCol="0" anchor="t">
              <a:spAutoFit/>
            </a:bodyPr>
            <a:lstStyle/>
            <a:p>
              <a:pPr algn="ctr">
                <a:lnSpc>
                  <a:spcPct val="100000"/>
                </a:lnSpc>
              </a:pPr>
              <a:r>
                <a:rPr lang="en-US" sz="2000" dirty="0">
                  <a:solidFill>
                    <a:srgbClr val="000000"/>
                  </a:solidFill>
                  <a:latin typeface="+mn-lt"/>
                  <a:ea typeface="Livvic"/>
                  <a:cs typeface="Livvic"/>
                  <a:sym typeface="Livvic"/>
                </a:rPr>
                <a:t>Giao </a:t>
              </a:r>
              <a:r>
                <a:rPr lang="en-US" sz="2000" dirty="0" err="1">
                  <a:solidFill>
                    <a:srgbClr val="000000"/>
                  </a:solidFill>
                  <a:latin typeface="+mn-lt"/>
                  <a:ea typeface="Livvic"/>
                  <a:cs typeface="Livvic"/>
                  <a:sym typeface="Livvic"/>
                </a:rPr>
                <a:t>tiếp</a:t>
              </a:r>
              <a:endParaRPr lang="en-US" sz="2000" dirty="0">
                <a:solidFill>
                  <a:srgbClr val="000000"/>
                </a:solidFill>
                <a:latin typeface="+mn-lt"/>
                <a:ea typeface="Livvic"/>
                <a:cs typeface="Livvic"/>
                <a:sym typeface="Livvic"/>
              </a:endParaRPr>
            </a:p>
            <a:p>
              <a:pPr algn="ctr">
                <a:lnSpc>
                  <a:spcPct val="100000"/>
                </a:lnSpc>
              </a:pPr>
              <a:r>
                <a:rPr lang="en-US" sz="2000" dirty="0">
                  <a:solidFill>
                    <a:srgbClr val="000000"/>
                  </a:solidFill>
                  <a:latin typeface="+mn-lt"/>
                  <a:ea typeface="Livvic"/>
                  <a:cs typeface="Livvic"/>
                  <a:sym typeface="Livvic"/>
                </a:rPr>
                <a:t>&amp; </a:t>
              </a:r>
              <a:r>
                <a:rPr lang="en-US" sz="2000" dirty="0" err="1">
                  <a:solidFill>
                    <a:srgbClr val="000000"/>
                  </a:solidFill>
                  <a:latin typeface="+mn-lt"/>
                  <a:ea typeface="Livvic"/>
                  <a:cs typeface="Livvic"/>
                  <a:sym typeface="Livvic"/>
                </a:rPr>
                <a:t>thái</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độ</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nhân</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viên</a:t>
              </a:r>
              <a:r>
                <a:rPr lang="en-US" sz="2000" dirty="0">
                  <a:solidFill>
                    <a:srgbClr val="000000"/>
                  </a:solidFill>
                  <a:latin typeface="+mn-lt"/>
                  <a:ea typeface="Livvic"/>
                  <a:cs typeface="Livvic"/>
                  <a:sym typeface="Livvic"/>
                </a:rPr>
                <a:t>: </a:t>
              </a:r>
            </a:p>
            <a:p>
              <a:pPr algn="ctr">
                <a:lnSpc>
                  <a:spcPct val="100000"/>
                </a:lnSpc>
              </a:pPr>
              <a:r>
                <a:rPr lang="en-US" sz="2000" dirty="0">
                  <a:solidFill>
                    <a:srgbClr val="000000"/>
                  </a:solidFill>
                  <a:latin typeface="+mn-lt"/>
                  <a:ea typeface="Livvic"/>
                  <a:cs typeface="Livvic"/>
                  <a:sym typeface="Livvic"/>
                </a:rPr>
                <a:t>6% → ≤ 5%</a:t>
              </a:r>
            </a:p>
            <a:p>
              <a:pPr algn="ctr">
                <a:lnSpc>
                  <a:spcPts val="1445"/>
                </a:lnSpc>
              </a:pPr>
              <a:endParaRPr lang="en-US" sz="2000" dirty="0">
                <a:solidFill>
                  <a:srgbClr val="000000"/>
                </a:solidFill>
                <a:latin typeface="+mn-lt"/>
                <a:ea typeface="Livvic"/>
                <a:cs typeface="Livvic"/>
                <a:sym typeface="Livvic"/>
              </a:endParaRPr>
            </a:p>
          </p:txBody>
        </p:sp>
        <p:grpSp>
          <p:nvGrpSpPr>
            <p:cNvPr id="12" name="Group 16">
              <a:extLst>
                <a:ext uri="{FF2B5EF4-FFF2-40B4-BE49-F238E27FC236}">
                  <a16:creationId xmlns="" xmlns:a16="http://schemas.microsoft.com/office/drawing/2014/main" id="{0728E395-7D37-87E3-F63A-2710852433EE}"/>
                </a:ext>
              </a:extLst>
            </p:cNvPr>
            <p:cNvGrpSpPr/>
            <p:nvPr/>
          </p:nvGrpSpPr>
          <p:grpSpPr>
            <a:xfrm>
              <a:off x="7751" y="5486"/>
              <a:ext cx="2142" cy="2180"/>
              <a:chOff x="0" y="0"/>
              <a:chExt cx="3472180" cy="3534410"/>
            </a:xfrm>
          </p:grpSpPr>
          <p:sp>
            <p:nvSpPr>
              <p:cNvPr id="25" name="Freeform 17">
                <a:extLst>
                  <a:ext uri="{FF2B5EF4-FFF2-40B4-BE49-F238E27FC236}">
                    <a16:creationId xmlns="" xmlns:a16="http://schemas.microsoft.com/office/drawing/2014/main" id="{BE4E3153-5A34-52D7-01D1-08620B0E110E}"/>
                  </a:ext>
                </a:extLst>
              </p:cNvPr>
              <p:cNvSpPr/>
              <p:nvPr/>
            </p:nvSpPr>
            <p:spPr>
              <a:xfrm>
                <a:off x="15240" y="248920"/>
                <a:ext cx="3444240" cy="3263900"/>
              </a:xfrm>
              <a:custGeom>
                <a:avLst/>
                <a:gdLst/>
                <a:ahLst/>
                <a:cxnLst/>
                <a:rect l="l" t="t" r="r" b="b"/>
                <a:pathLst>
                  <a:path w="3444240" h="3263900">
                    <a:moveTo>
                      <a:pt x="3441700" y="645160"/>
                    </a:moveTo>
                    <a:cubicBezTo>
                      <a:pt x="3444240" y="488950"/>
                      <a:pt x="3422650" y="30480"/>
                      <a:pt x="3422650" y="30480"/>
                    </a:cubicBezTo>
                    <a:cubicBezTo>
                      <a:pt x="3422650" y="30480"/>
                      <a:pt x="3037840" y="40640"/>
                      <a:pt x="2684780" y="40640"/>
                    </a:cubicBezTo>
                    <a:cubicBezTo>
                      <a:pt x="2653030"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2415540"/>
                      <a:pt x="21590" y="2607310"/>
                    </a:cubicBezTo>
                    <a:cubicBezTo>
                      <a:pt x="6350" y="2852420"/>
                      <a:pt x="0" y="3225800"/>
                      <a:pt x="0" y="3225800"/>
                    </a:cubicBezTo>
                    <a:cubicBezTo>
                      <a:pt x="204470" y="3256280"/>
                      <a:pt x="450850" y="3263900"/>
                      <a:pt x="657860" y="3261360"/>
                    </a:cubicBezTo>
                    <a:cubicBezTo>
                      <a:pt x="891540" y="3261360"/>
                      <a:pt x="2616200" y="3261360"/>
                      <a:pt x="2616200" y="3261360"/>
                    </a:cubicBezTo>
                    <a:lnTo>
                      <a:pt x="3402330" y="3247390"/>
                    </a:lnTo>
                    <a:cubicBezTo>
                      <a:pt x="3402330" y="3247390"/>
                      <a:pt x="3441700" y="2545080"/>
                      <a:pt x="3441700" y="2419350"/>
                    </a:cubicBezTo>
                    <a:cubicBezTo>
                      <a:pt x="3441700" y="2245360"/>
                      <a:pt x="3439160" y="803910"/>
                      <a:pt x="3441700" y="645160"/>
                    </a:cubicBezTo>
                    <a:close/>
                  </a:path>
                </a:pathLst>
              </a:custGeom>
              <a:solidFill>
                <a:srgbClr val="D2D5FF"/>
              </a:solidFill>
            </p:spPr>
            <p:txBody>
              <a:bodyPr/>
              <a:lstStyle/>
              <a:p>
                <a:endParaRPr lang="vi-VN"/>
              </a:p>
            </p:txBody>
          </p:sp>
          <p:sp>
            <p:nvSpPr>
              <p:cNvPr id="26" name="Freeform 18">
                <a:extLst>
                  <a:ext uri="{FF2B5EF4-FFF2-40B4-BE49-F238E27FC236}">
                    <a16:creationId xmlns="" xmlns:a16="http://schemas.microsoft.com/office/drawing/2014/main" id="{FA6B4111-05DA-D939-0F6A-6978BDCB9946}"/>
                  </a:ext>
                </a:extLst>
              </p:cNvPr>
              <p:cNvSpPr/>
              <p:nvPr/>
            </p:nvSpPr>
            <p:spPr>
              <a:xfrm>
                <a:off x="469900" y="10160"/>
                <a:ext cx="1583690" cy="554990"/>
              </a:xfrm>
              <a:custGeom>
                <a:avLst/>
                <a:gdLst/>
                <a:ahLst/>
                <a:cxnLst/>
                <a:rect l="l" t="t" r="r" b="b"/>
                <a:pathLst>
                  <a:path w="1583690" h="5549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541FC4"/>
              </a:solidFill>
            </p:spPr>
            <p:txBody>
              <a:bodyPr/>
              <a:lstStyle/>
              <a:p>
                <a:endParaRPr lang="vi-VN"/>
              </a:p>
            </p:txBody>
          </p:sp>
        </p:grpSp>
        <p:sp>
          <p:nvSpPr>
            <p:cNvPr id="13" name="TextBox 19">
              <a:extLst>
                <a:ext uri="{FF2B5EF4-FFF2-40B4-BE49-F238E27FC236}">
                  <a16:creationId xmlns="" xmlns:a16="http://schemas.microsoft.com/office/drawing/2014/main" id="{BB76DEA8-DC30-6582-BAD9-6B2DE89F7FF3}"/>
                </a:ext>
              </a:extLst>
            </p:cNvPr>
            <p:cNvSpPr txBox="1"/>
            <p:nvPr/>
          </p:nvSpPr>
          <p:spPr>
            <a:xfrm>
              <a:off x="7802" y="5995"/>
              <a:ext cx="2032" cy="948"/>
            </a:xfrm>
            <a:prstGeom prst="rect">
              <a:avLst/>
            </a:prstGeom>
          </p:spPr>
          <p:txBody>
            <a:bodyPr wrap="square" lIns="0" tIns="0" rIns="0" bIns="0" rtlCol="0" anchor="t">
              <a:noAutofit/>
            </a:bodyPr>
            <a:lstStyle/>
            <a:p>
              <a:pPr algn="ctr">
                <a:lnSpc>
                  <a:spcPct val="100000"/>
                </a:lnSpc>
              </a:pPr>
              <a:r>
                <a:rPr lang="en-US" sz="2000" dirty="0" err="1">
                  <a:solidFill>
                    <a:srgbClr val="000000"/>
                  </a:solidFill>
                  <a:latin typeface="+mn-lt"/>
                  <a:ea typeface="Livvic"/>
                  <a:cs typeface="Livvic"/>
                  <a:sym typeface="Livvic"/>
                </a:rPr>
                <a:t>Hướng</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dẫn</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sử</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dụng</a:t>
              </a:r>
              <a:r>
                <a:rPr lang="en-US" sz="2000" dirty="0">
                  <a:solidFill>
                    <a:srgbClr val="000000"/>
                  </a:solidFill>
                  <a:latin typeface="+mn-lt"/>
                  <a:ea typeface="Livvic"/>
                  <a:cs typeface="Livvic"/>
                  <a:sym typeface="Livvic"/>
                </a:rPr>
                <a:t> </a:t>
              </a:r>
              <a:r>
                <a:rPr lang="en-US" sz="2000" dirty="0" err="1">
                  <a:solidFill>
                    <a:srgbClr val="000000"/>
                  </a:solidFill>
                  <a:latin typeface="+mn-lt"/>
                  <a:ea typeface="Livvic"/>
                  <a:cs typeface="Livvic"/>
                  <a:sym typeface="Livvic"/>
                </a:rPr>
                <a:t>thuốc</a:t>
              </a:r>
              <a:r>
                <a:rPr lang="en-US" sz="2000" dirty="0">
                  <a:solidFill>
                    <a:srgbClr val="000000"/>
                  </a:solidFill>
                  <a:latin typeface="+mn-lt"/>
                  <a:ea typeface="Livvic"/>
                  <a:cs typeface="Livvic"/>
                  <a:sym typeface="Livvic"/>
                </a:rPr>
                <a:t>: </a:t>
              </a:r>
            </a:p>
            <a:p>
              <a:pPr algn="ctr">
                <a:lnSpc>
                  <a:spcPct val="100000"/>
                </a:lnSpc>
              </a:pPr>
              <a:r>
                <a:rPr lang="en-US" sz="2000" dirty="0">
                  <a:solidFill>
                    <a:srgbClr val="000000"/>
                  </a:solidFill>
                  <a:latin typeface="+mn-lt"/>
                  <a:ea typeface="Livvic"/>
                  <a:cs typeface="Livvic"/>
                  <a:sym typeface="Livvic"/>
                </a:rPr>
                <a:t>6% → ≤ 5%</a:t>
              </a:r>
            </a:p>
            <a:p>
              <a:pPr algn="ctr">
                <a:lnSpc>
                  <a:spcPts val="1450"/>
                </a:lnSpc>
              </a:pPr>
              <a:endParaRPr lang="en-US" sz="2000" dirty="0">
                <a:solidFill>
                  <a:srgbClr val="000000"/>
                </a:solidFill>
                <a:latin typeface="+mn-lt"/>
                <a:ea typeface="Livvic"/>
                <a:cs typeface="Livvic"/>
                <a:sym typeface="Livvic"/>
              </a:endParaRPr>
            </a:p>
          </p:txBody>
        </p:sp>
        <p:sp>
          <p:nvSpPr>
            <p:cNvPr id="14" name="TextBox 20">
              <a:extLst>
                <a:ext uri="{FF2B5EF4-FFF2-40B4-BE49-F238E27FC236}">
                  <a16:creationId xmlns="" xmlns:a16="http://schemas.microsoft.com/office/drawing/2014/main" id="{5C8D4815-0C8D-3377-C601-F0392E53DE45}"/>
                </a:ext>
              </a:extLst>
            </p:cNvPr>
            <p:cNvSpPr txBox="1"/>
            <p:nvPr/>
          </p:nvSpPr>
          <p:spPr>
            <a:xfrm>
              <a:off x="4291" y="7981"/>
              <a:ext cx="742" cy="137"/>
            </a:xfrm>
            <a:prstGeom prst="rect">
              <a:avLst/>
            </a:prstGeom>
          </p:spPr>
          <p:txBody>
            <a:bodyPr lIns="0" tIns="0" rIns="0" bIns="0" rtlCol="0" anchor="t">
              <a:spAutoFit/>
            </a:bodyPr>
            <a:lstStyle/>
            <a:p>
              <a:pPr algn="ctr">
                <a:lnSpc>
                  <a:spcPts val="680"/>
                </a:lnSpc>
              </a:pPr>
              <a:endParaRPr sz="2000">
                <a:latin typeface="+mn-lt"/>
              </a:endParaRPr>
            </a:p>
          </p:txBody>
        </p:sp>
        <p:sp>
          <p:nvSpPr>
            <p:cNvPr id="15" name="TextBox 21">
              <a:extLst>
                <a:ext uri="{FF2B5EF4-FFF2-40B4-BE49-F238E27FC236}">
                  <a16:creationId xmlns="" xmlns:a16="http://schemas.microsoft.com/office/drawing/2014/main" id="{86543039-E7E7-BE08-3B0B-747282538B83}"/>
                </a:ext>
              </a:extLst>
            </p:cNvPr>
            <p:cNvSpPr txBox="1"/>
            <p:nvPr/>
          </p:nvSpPr>
          <p:spPr>
            <a:xfrm>
              <a:off x="11153" y="3616"/>
              <a:ext cx="5417" cy="1462"/>
            </a:xfrm>
            <a:prstGeom prst="rect">
              <a:avLst/>
            </a:prstGeom>
          </p:spPr>
          <p:txBody>
            <a:bodyPr lIns="0" tIns="0" rIns="0" bIns="0" rtlCol="0" anchor="t">
              <a:spAutoFit/>
            </a:bodyPr>
            <a:lstStyle/>
            <a:p>
              <a:pPr algn="ctr">
                <a:lnSpc>
                  <a:spcPts val="2330"/>
                </a:lnSpc>
              </a:pPr>
              <a:r>
                <a:rPr lang="en-US" sz="1800" dirty="0">
                  <a:solidFill>
                    <a:srgbClr val="000000"/>
                  </a:solidFill>
                  <a:latin typeface="+mn-lt"/>
                  <a:ea typeface="Public Sans"/>
                  <a:cs typeface="Public Sans"/>
                  <a:sym typeface="Public Sans"/>
                </a:rPr>
                <a:t>b. </a:t>
              </a:r>
              <a:r>
                <a:rPr lang="en-US" sz="1800" dirty="0" err="1">
                  <a:solidFill>
                    <a:srgbClr val="000000"/>
                  </a:solidFill>
                  <a:latin typeface="+mn-lt"/>
                  <a:ea typeface="Public Sans"/>
                  <a:cs typeface="Public Sans"/>
                  <a:sym typeface="Public Sans"/>
                </a:rPr>
                <a:t>Mức</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độ</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hài</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lòng</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của</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người</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bệnh</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Khảo</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sát</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nội</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bộ</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Nâng</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điểm</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trung</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bình</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từ</a:t>
              </a:r>
              <a:r>
                <a:rPr lang="en-US" sz="1800" dirty="0">
                  <a:solidFill>
                    <a:srgbClr val="000000"/>
                  </a:solidFill>
                  <a:latin typeface="+mn-lt"/>
                  <a:ea typeface="Public Sans"/>
                  <a:cs typeface="Public Sans"/>
                  <a:sym typeface="Public Sans"/>
                </a:rPr>
                <a:t> 4.2 </a:t>
              </a:r>
              <a:r>
                <a:rPr lang="en-US" sz="1800" dirty="0" err="1">
                  <a:solidFill>
                    <a:srgbClr val="000000"/>
                  </a:solidFill>
                  <a:latin typeface="+mn-lt"/>
                  <a:ea typeface="Public Sans"/>
                  <a:cs typeface="Public Sans"/>
                  <a:sym typeface="Public Sans"/>
                </a:rPr>
                <a:t>sao</a:t>
              </a:r>
              <a:r>
                <a:rPr lang="en-US" sz="1800" dirty="0">
                  <a:solidFill>
                    <a:srgbClr val="000000"/>
                  </a:solidFill>
                  <a:latin typeface="+mn-lt"/>
                  <a:ea typeface="Public Sans"/>
                  <a:cs typeface="Public Sans"/>
                  <a:sym typeface="Public Sans"/>
                </a:rPr>
                <a:t> → ≥ 4.5 </a:t>
              </a:r>
              <a:r>
                <a:rPr lang="en-US" sz="1800" dirty="0" err="1">
                  <a:solidFill>
                    <a:srgbClr val="000000"/>
                  </a:solidFill>
                  <a:latin typeface="+mn-lt"/>
                  <a:ea typeface="Public Sans"/>
                  <a:cs typeface="Public Sans"/>
                  <a:sym typeface="Public Sans"/>
                </a:rPr>
                <a:t>sao</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trong</a:t>
              </a:r>
              <a:r>
                <a:rPr lang="en-US" sz="1800" dirty="0">
                  <a:solidFill>
                    <a:srgbClr val="000000"/>
                  </a:solidFill>
                  <a:latin typeface="+mn-lt"/>
                  <a:ea typeface="Public Sans"/>
                  <a:cs typeface="Public Sans"/>
                  <a:sym typeface="Public Sans"/>
                </a:rPr>
                <a:t> 6 </a:t>
              </a:r>
              <a:r>
                <a:rPr lang="en-US" sz="1800" dirty="0" err="1">
                  <a:solidFill>
                    <a:srgbClr val="000000"/>
                  </a:solidFill>
                  <a:latin typeface="+mn-lt"/>
                  <a:ea typeface="Public Sans"/>
                  <a:cs typeface="Public Sans"/>
                  <a:sym typeface="Public Sans"/>
                </a:rPr>
                <a:t>tháng</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sau</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triển</a:t>
              </a:r>
              <a:r>
                <a:rPr lang="en-US" sz="1800" dirty="0">
                  <a:solidFill>
                    <a:srgbClr val="000000"/>
                  </a:solidFill>
                  <a:latin typeface="+mn-lt"/>
                  <a:ea typeface="Public Sans"/>
                  <a:cs typeface="Public Sans"/>
                  <a:sym typeface="Public Sans"/>
                </a:rPr>
                <a:t> </a:t>
              </a:r>
              <a:r>
                <a:rPr lang="en-US" sz="1800" dirty="0" err="1">
                  <a:solidFill>
                    <a:srgbClr val="000000"/>
                  </a:solidFill>
                  <a:latin typeface="+mn-lt"/>
                  <a:ea typeface="Public Sans"/>
                  <a:cs typeface="Public Sans"/>
                  <a:sym typeface="Public Sans"/>
                </a:rPr>
                <a:t>khai</a:t>
              </a:r>
              <a:r>
                <a:rPr lang="en-US" sz="1800" dirty="0">
                  <a:solidFill>
                    <a:srgbClr val="000000"/>
                  </a:solidFill>
                  <a:latin typeface="+mn-lt"/>
                  <a:ea typeface="Public Sans"/>
                  <a:cs typeface="Public Sans"/>
                  <a:sym typeface="Public Sans"/>
                </a:rPr>
                <a:t>.</a:t>
              </a:r>
            </a:p>
            <a:p>
              <a:pPr algn="ctr">
                <a:lnSpc>
                  <a:spcPts val="2330"/>
                </a:lnSpc>
              </a:pPr>
              <a:endParaRPr lang="en-US" sz="1800" dirty="0">
                <a:solidFill>
                  <a:srgbClr val="000000"/>
                </a:solidFill>
                <a:latin typeface="+mn-lt"/>
                <a:ea typeface="Public Sans"/>
                <a:cs typeface="Public Sans"/>
                <a:sym typeface="Public Sans"/>
              </a:endParaRPr>
            </a:p>
          </p:txBody>
        </p:sp>
        <p:grpSp>
          <p:nvGrpSpPr>
            <p:cNvPr id="16" name="Group 22">
              <a:extLst>
                <a:ext uri="{FF2B5EF4-FFF2-40B4-BE49-F238E27FC236}">
                  <a16:creationId xmlns="" xmlns:a16="http://schemas.microsoft.com/office/drawing/2014/main" id="{51DA590F-0920-9DB8-FE04-A24849FE7180}"/>
                </a:ext>
              </a:extLst>
            </p:cNvPr>
            <p:cNvGrpSpPr/>
            <p:nvPr/>
          </p:nvGrpSpPr>
          <p:grpSpPr>
            <a:xfrm>
              <a:off x="13228" y="2548"/>
              <a:ext cx="812" cy="812"/>
              <a:chOff x="0" y="0"/>
              <a:chExt cx="6350000" cy="6350000"/>
            </a:xfrm>
          </p:grpSpPr>
          <p:sp>
            <p:nvSpPr>
              <p:cNvPr id="24" name="Freeform 23">
                <a:extLst>
                  <a:ext uri="{FF2B5EF4-FFF2-40B4-BE49-F238E27FC236}">
                    <a16:creationId xmlns="" xmlns:a16="http://schemas.microsoft.com/office/drawing/2014/main" id="{E1AE349A-BABA-DD1D-8967-E9EC6929B8E3}"/>
                  </a:ext>
                </a:extLst>
              </p:cNvPr>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43C466"/>
              </a:solidFill>
            </p:spPr>
            <p:txBody>
              <a:bodyPr/>
              <a:lstStyle/>
              <a:p>
                <a:endParaRPr lang="vi-VN"/>
              </a:p>
            </p:txBody>
          </p:sp>
        </p:grpSp>
        <p:sp>
          <p:nvSpPr>
            <p:cNvPr id="17" name="TextBox 24">
              <a:extLst>
                <a:ext uri="{FF2B5EF4-FFF2-40B4-BE49-F238E27FC236}">
                  <a16:creationId xmlns="" xmlns:a16="http://schemas.microsoft.com/office/drawing/2014/main" id="{09982DB8-75E5-AE49-D14F-9A162D1B7BE3}"/>
                </a:ext>
              </a:extLst>
            </p:cNvPr>
            <p:cNvSpPr txBox="1"/>
            <p:nvPr/>
          </p:nvSpPr>
          <p:spPr>
            <a:xfrm>
              <a:off x="13444" y="2744"/>
              <a:ext cx="397" cy="361"/>
            </a:xfrm>
            <a:prstGeom prst="rect">
              <a:avLst/>
            </a:prstGeom>
          </p:spPr>
          <p:txBody>
            <a:bodyPr lIns="0" tIns="0" rIns="0" bIns="0" rtlCol="0" anchor="t">
              <a:spAutoFit/>
            </a:bodyPr>
            <a:lstStyle/>
            <a:p>
              <a:pPr algn="ctr">
                <a:lnSpc>
                  <a:spcPts val="2305"/>
                </a:lnSpc>
              </a:pPr>
              <a:r>
                <a:rPr lang="en-US" sz="2400" b="1" dirty="0">
                  <a:solidFill>
                    <a:srgbClr val="FFFFFF"/>
                  </a:solidFill>
                  <a:latin typeface="+mn-lt"/>
                  <a:ea typeface="Public Sans Bold"/>
                  <a:cs typeface="Public Sans Bold"/>
                  <a:sym typeface="Public Sans Bold"/>
                </a:rPr>
                <a:t>2</a:t>
              </a:r>
            </a:p>
          </p:txBody>
        </p:sp>
        <p:grpSp>
          <p:nvGrpSpPr>
            <p:cNvPr id="18" name="Group 25">
              <a:extLst>
                <a:ext uri="{FF2B5EF4-FFF2-40B4-BE49-F238E27FC236}">
                  <a16:creationId xmlns="" xmlns:a16="http://schemas.microsoft.com/office/drawing/2014/main" id="{8AE7F571-9C04-913C-ADD8-0BE1419D7199}"/>
                </a:ext>
              </a:extLst>
            </p:cNvPr>
            <p:cNvGrpSpPr/>
            <p:nvPr/>
          </p:nvGrpSpPr>
          <p:grpSpPr>
            <a:xfrm>
              <a:off x="12251" y="5586"/>
              <a:ext cx="3454" cy="2067"/>
              <a:chOff x="0" y="0"/>
              <a:chExt cx="5848516" cy="3499906"/>
            </a:xfrm>
          </p:grpSpPr>
          <p:sp>
            <p:nvSpPr>
              <p:cNvPr id="19" name="Freeform 26">
                <a:extLst>
                  <a:ext uri="{FF2B5EF4-FFF2-40B4-BE49-F238E27FC236}">
                    <a16:creationId xmlns="" xmlns:a16="http://schemas.microsoft.com/office/drawing/2014/main" id="{DD8F3831-3E15-5E4A-DB02-A38055C97E33}"/>
                  </a:ext>
                </a:extLst>
              </p:cNvPr>
              <p:cNvSpPr/>
              <p:nvPr/>
            </p:nvSpPr>
            <p:spPr>
              <a:xfrm>
                <a:off x="0" y="510090"/>
                <a:ext cx="1670609" cy="1670609"/>
              </a:xfrm>
              <a:custGeom>
                <a:avLst/>
                <a:gdLst/>
                <a:ahLst/>
                <a:cxnLst/>
                <a:rect l="l" t="t" r="r" b="b"/>
                <a:pathLst>
                  <a:path w="1670609" h="1670609">
                    <a:moveTo>
                      <a:pt x="0" y="0"/>
                    </a:moveTo>
                    <a:lnTo>
                      <a:pt x="1670609" y="0"/>
                    </a:lnTo>
                    <a:lnTo>
                      <a:pt x="1670609" y="1670609"/>
                    </a:lnTo>
                    <a:lnTo>
                      <a:pt x="0" y="1670609"/>
                    </a:lnTo>
                    <a:lnTo>
                      <a:pt x="0" y="0"/>
                    </a:lnTo>
                    <a:close/>
                  </a:path>
                </a:pathLst>
              </a:custGeom>
              <a:blipFill>
                <a:blip>
                  <a:extLst>
                    <a:ext uri="{96DAC541-7B7A-43D3-8B79-37D633B846F1}">
                      <asvg:svgBlip xmlns="" xmlns:asvg="http://schemas.microsoft.com/office/drawing/2016/SVG/main" r:embed="rId2"/>
                    </a:ext>
                  </a:extLst>
                </a:blip>
                <a:stretch>
                  <a:fillRect/>
                </a:stretch>
              </a:blipFill>
            </p:spPr>
            <p:txBody>
              <a:bodyPr/>
              <a:lstStyle/>
              <a:p>
                <a:endParaRPr lang="vi-VN"/>
              </a:p>
            </p:txBody>
          </p:sp>
          <p:sp>
            <p:nvSpPr>
              <p:cNvPr id="20" name="Freeform 27">
                <a:extLst>
                  <a:ext uri="{FF2B5EF4-FFF2-40B4-BE49-F238E27FC236}">
                    <a16:creationId xmlns="" xmlns:a16="http://schemas.microsoft.com/office/drawing/2014/main" id="{2E71D987-672C-F9EE-9BE8-EF28CE799DEC}"/>
                  </a:ext>
                </a:extLst>
              </p:cNvPr>
              <p:cNvSpPr/>
              <p:nvPr/>
            </p:nvSpPr>
            <p:spPr>
              <a:xfrm rot="-671145">
                <a:off x="4031734" y="491138"/>
                <a:ext cx="1670609" cy="1670609"/>
              </a:xfrm>
              <a:custGeom>
                <a:avLst/>
                <a:gdLst/>
                <a:ahLst/>
                <a:cxnLst/>
                <a:rect l="l" t="t" r="r" b="b"/>
                <a:pathLst>
                  <a:path w="1670609" h="1670609">
                    <a:moveTo>
                      <a:pt x="0" y="0"/>
                    </a:moveTo>
                    <a:lnTo>
                      <a:pt x="1670609" y="0"/>
                    </a:lnTo>
                    <a:lnTo>
                      <a:pt x="1670609" y="1670609"/>
                    </a:lnTo>
                    <a:lnTo>
                      <a:pt x="0" y="1670609"/>
                    </a:lnTo>
                    <a:lnTo>
                      <a:pt x="0" y="0"/>
                    </a:lnTo>
                    <a:close/>
                  </a:path>
                </a:pathLst>
              </a:custGeom>
              <a:blipFill>
                <a:blip>
                  <a:extLst>
                    <a:ext uri="{96DAC541-7B7A-43D3-8B79-37D633B846F1}">
                      <asvg:svgBlip xmlns="" xmlns:asvg="http://schemas.microsoft.com/office/drawing/2016/SVG/main" r:embed="rId3"/>
                    </a:ext>
                  </a:extLst>
                </a:blip>
                <a:stretch>
                  <a:fillRect/>
                </a:stretch>
              </a:blipFill>
            </p:spPr>
            <p:txBody>
              <a:bodyPr/>
              <a:lstStyle/>
              <a:p>
                <a:endParaRPr lang="vi-VN"/>
              </a:p>
            </p:txBody>
          </p:sp>
          <p:sp>
            <p:nvSpPr>
              <p:cNvPr id="21" name="Freeform 28">
                <a:extLst>
                  <a:ext uri="{FF2B5EF4-FFF2-40B4-BE49-F238E27FC236}">
                    <a16:creationId xmlns="" xmlns:a16="http://schemas.microsoft.com/office/drawing/2014/main" id="{D9F6C80F-8DD6-2EC9-C456-A47DCBC7B032}"/>
                  </a:ext>
                </a:extLst>
              </p:cNvPr>
              <p:cNvSpPr/>
              <p:nvPr/>
            </p:nvSpPr>
            <p:spPr>
              <a:xfrm rot="381015">
                <a:off x="2188905" y="87265"/>
                <a:ext cx="1670609" cy="1670609"/>
              </a:xfrm>
              <a:custGeom>
                <a:avLst/>
                <a:gdLst/>
                <a:ahLst/>
                <a:cxnLst/>
                <a:rect l="l" t="t" r="r" b="b"/>
                <a:pathLst>
                  <a:path w="1670609" h="1670609">
                    <a:moveTo>
                      <a:pt x="0" y="0"/>
                    </a:moveTo>
                    <a:lnTo>
                      <a:pt x="1670609" y="0"/>
                    </a:lnTo>
                    <a:lnTo>
                      <a:pt x="1670609" y="1670609"/>
                    </a:lnTo>
                    <a:lnTo>
                      <a:pt x="0" y="1670609"/>
                    </a:lnTo>
                    <a:lnTo>
                      <a:pt x="0" y="0"/>
                    </a:lnTo>
                    <a:close/>
                  </a:path>
                </a:pathLst>
              </a:custGeom>
              <a:blipFill>
                <a:blip>
                  <a:extLst>
                    <a:ext uri="{96DAC541-7B7A-43D3-8B79-37D633B846F1}">
                      <asvg:svgBlip xmlns="" xmlns:asvg="http://schemas.microsoft.com/office/drawing/2016/SVG/main" r:embed="rId4"/>
                    </a:ext>
                  </a:extLst>
                </a:blip>
                <a:stretch>
                  <a:fillRect/>
                </a:stretch>
              </a:blipFill>
            </p:spPr>
            <p:txBody>
              <a:bodyPr/>
              <a:lstStyle/>
              <a:p>
                <a:endParaRPr lang="vi-VN"/>
              </a:p>
            </p:txBody>
          </p:sp>
          <p:sp>
            <p:nvSpPr>
              <p:cNvPr id="22" name="Freeform 29">
                <a:extLst>
                  <a:ext uri="{FF2B5EF4-FFF2-40B4-BE49-F238E27FC236}">
                    <a16:creationId xmlns="" xmlns:a16="http://schemas.microsoft.com/office/drawing/2014/main" id="{98680B1F-2286-BFF5-9E03-94FBFD5A4C94}"/>
                  </a:ext>
                </a:extLst>
              </p:cNvPr>
              <p:cNvSpPr/>
              <p:nvPr/>
            </p:nvSpPr>
            <p:spPr>
              <a:xfrm>
                <a:off x="1476590" y="2137485"/>
                <a:ext cx="1250099" cy="1250099"/>
              </a:xfrm>
              <a:custGeom>
                <a:avLst/>
                <a:gdLst/>
                <a:ahLst/>
                <a:cxnLst/>
                <a:rect l="l" t="t" r="r" b="b"/>
                <a:pathLst>
                  <a:path w="1250099" h="1250099">
                    <a:moveTo>
                      <a:pt x="0" y="0"/>
                    </a:moveTo>
                    <a:lnTo>
                      <a:pt x="1250099" y="0"/>
                    </a:lnTo>
                    <a:lnTo>
                      <a:pt x="1250099" y="1250099"/>
                    </a:lnTo>
                    <a:lnTo>
                      <a:pt x="0" y="1250099"/>
                    </a:lnTo>
                    <a:lnTo>
                      <a:pt x="0" y="0"/>
                    </a:lnTo>
                    <a:close/>
                  </a:path>
                </a:pathLst>
              </a:custGeom>
              <a:blipFill>
                <a:blip>
                  <a:extLst>
                    <a:ext uri="{96DAC541-7B7A-43D3-8B79-37D633B846F1}">
                      <asvg:svgBlip xmlns="" xmlns:asvg="http://schemas.microsoft.com/office/drawing/2016/SVG/main" r:embed="rId5"/>
                    </a:ext>
                  </a:extLst>
                </a:blip>
                <a:stretch>
                  <a:fillRect/>
                </a:stretch>
              </a:blipFill>
            </p:spPr>
            <p:txBody>
              <a:bodyPr/>
              <a:lstStyle/>
              <a:p>
                <a:endParaRPr lang="vi-VN"/>
              </a:p>
            </p:txBody>
          </p:sp>
          <p:sp>
            <p:nvSpPr>
              <p:cNvPr id="23" name="Freeform 30">
                <a:extLst>
                  <a:ext uri="{FF2B5EF4-FFF2-40B4-BE49-F238E27FC236}">
                    <a16:creationId xmlns="" xmlns:a16="http://schemas.microsoft.com/office/drawing/2014/main" id="{A8CC3153-0613-0CE6-0400-850F963376E0}"/>
                  </a:ext>
                </a:extLst>
              </p:cNvPr>
              <p:cNvSpPr/>
              <p:nvPr/>
            </p:nvSpPr>
            <p:spPr>
              <a:xfrm rot="691800">
                <a:off x="3260511" y="2137485"/>
                <a:ext cx="1250099" cy="1250099"/>
              </a:xfrm>
              <a:custGeom>
                <a:avLst/>
                <a:gdLst/>
                <a:ahLst/>
                <a:cxnLst/>
                <a:rect l="l" t="t" r="r" b="b"/>
                <a:pathLst>
                  <a:path w="1250099" h="1250099">
                    <a:moveTo>
                      <a:pt x="0" y="0"/>
                    </a:moveTo>
                    <a:lnTo>
                      <a:pt x="1250099" y="0"/>
                    </a:lnTo>
                    <a:lnTo>
                      <a:pt x="1250099" y="1250099"/>
                    </a:lnTo>
                    <a:lnTo>
                      <a:pt x="0" y="1250099"/>
                    </a:lnTo>
                    <a:lnTo>
                      <a:pt x="0" y="0"/>
                    </a:lnTo>
                    <a:close/>
                  </a:path>
                </a:pathLst>
              </a:custGeom>
              <a:blipFill>
                <a:blip>
                  <a:extLst>
                    <a:ext uri="{96DAC541-7B7A-43D3-8B79-37D633B846F1}">
                      <asvg:svgBlip xmlns="" xmlns:asvg="http://schemas.microsoft.com/office/drawing/2016/SVG/main" r:embed="rId6"/>
                    </a:ext>
                  </a:extLst>
                </a:blip>
                <a:stretch>
                  <a:fillRect/>
                </a:stretch>
              </a:blipFill>
            </p:spPr>
            <p:txBody>
              <a:bodyPr/>
              <a:lstStyle/>
              <a:p>
                <a:endParaRPr lang="vi-VN"/>
              </a:p>
            </p:txBody>
          </p:sp>
        </p:grpSp>
      </p:grpSp>
      <p:sp>
        <p:nvSpPr>
          <p:cNvPr id="34" name="TextBox 2">
            <a:extLst>
              <a:ext uri="{FF2B5EF4-FFF2-40B4-BE49-F238E27FC236}">
                <a16:creationId xmlns="" xmlns:a16="http://schemas.microsoft.com/office/drawing/2014/main" id="{CBC04DFC-2394-88E4-0137-DC846A3815D3}"/>
              </a:ext>
            </a:extLst>
          </p:cNvPr>
          <p:cNvSpPr txBox="1"/>
          <p:nvPr/>
        </p:nvSpPr>
        <p:spPr>
          <a:xfrm>
            <a:off x="3146834" y="6017218"/>
            <a:ext cx="6495015" cy="435610"/>
          </a:xfrm>
          <a:prstGeom prst="rect">
            <a:avLst/>
          </a:prstGeom>
        </p:spPr>
        <p:txBody>
          <a:bodyPr wrap="square" lIns="0" tIns="0" rIns="0" bIns="0" rtlCol="0" anchor="t">
            <a:spAutoFit/>
          </a:bodyPr>
          <a:lstStyle/>
          <a:p>
            <a:pPr>
              <a:lnSpc>
                <a:spcPts val="3400"/>
              </a:lnSpc>
            </a:pPr>
            <a:r>
              <a:rPr lang="en-US" sz="3000" b="1" spc="-34" dirty="0" err="1">
                <a:solidFill>
                  <a:srgbClr val="000000"/>
                </a:solidFill>
                <a:latin typeface="+mj-lt"/>
                <a:ea typeface="Public Sans Bold"/>
                <a:cs typeface="Public Sans Bold"/>
                <a:sym typeface="Public Sans Bold"/>
              </a:rPr>
              <a:t>Ví</a:t>
            </a:r>
            <a:r>
              <a:rPr lang="en-US" sz="3000" b="1" spc="-34" dirty="0">
                <a:solidFill>
                  <a:srgbClr val="000000"/>
                </a:solidFill>
                <a:latin typeface="+mj-lt"/>
                <a:ea typeface="Public Sans Bold"/>
                <a:cs typeface="Public Sans Bold"/>
                <a:sym typeface="Public Sans Bold"/>
              </a:rPr>
              <a:t> </a:t>
            </a:r>
            <a:r>
              <a:rPr lang="en-US" sz="3000" b="1" spc="-34" dirty="0" err="1">
                <a:solidFill>
                  <a:srgbClr val="000000"/>
                </a:solidFill>
                <a:latin typeface="+mj-lt"/>
                <a:ea typeface="Public Sans Bold"/>
                <a:cs typeface="Public Sans Bold"/>
                <a:sym typeface="Public Sans Bold"/>
              </a:rPr>
              <a:t>dụ</a:t>
            </a:r>
            <a:r>
              <a:rPr lang="en-US" sz="3000" b="1" spc="-34" dirty="0">
                <a:solidFill>
                  <a:srgbClr val="000000"/>
                </a:solidFill>
                <a:latin typeface="+mj-lt"/>
                <a:ea typeface="Public Sans Bold"/>
                <a:cs typeface="Public Sans Bold"/>
                <a:sym typeface="Public Sans Bold"/>
              </a:rPr>
              <a:t>: </a:t>
            </a:r>
            <a:r>
              <a:rPr lang="en-US" sz="3000" b="1" spc="-34" dirty="0" err="1">
                <a:solidFill>
                  <a:srgbClr val="000000"/>
                </a:solidFill>
                <a:latin typeface="+mj-lt"/>
                <a:ea typeface="Public Sans Bold"/>
                <a:cs typeface="Public Sans Bold"/>
                <a:sym typeface="Public Sans Bold"/>
              </a:rPr>
              <a:t>Chỉ</a:t>
            </a:r>
            <a:r>
              <a:rPr lang="en-US" sz="3000" b="1" spc="-34" dirty="0">
                <a:solidFill>
                  <a:srgbClr val="000000"/>
                </a:solidFill>
                <a:latin typeface="+mj-lt"/>
                <a:ea typeface="Public Sans Bold"/>
                <a:cs typeface="Public Sans Bold"/>
                <a:sym typeface="Public Sans Bold"/>
              </a:rPr>
              <a:t> </a:t>
            </a:r>
            <a:r>
              <a:rPr lang="en-US" sz="3000" b="1" spc="-34" dirty="0" err="1">
                <a:solidFill>
                  <a:srgbClr val="000000"/>
                </a:solidFill>
                <a:latin typeface="+mj-lt"/>
                <a:ea typeface="Public Sans Bold"/>
                <a:cs typeface="Public Sans Bold"/>
                <a:sym typeface="Public Sans Bold"/>
              </a:rPr>
              <a:t>số</a:t>
            </a:r>
            <a:r>
              <a:rPr lang="en-US" sz="3000" b="1" spc="-34" dirty="0">
                <a:solidFill>
                  <a:srgbClr val="000000"/>
                </a:solidFill>
                <a:latin typeface="+mj-lt"/>
                <a:ea typeface="Public Sans Bold"/>
                <a:cs typeface="Public Sans Bold"/>
                <a:sym typeface="Public Sans Bold"/>
              </a:rPr>
              <a:t> </a:t>
            </a:r>
            <a:r>
              <a:rPr lang="en-US" sz="3000" b="1" spc="-34" dirty="0" err="1">
                <a:solidFill>
                  <a:srgbClr val="000000"/>
                </a:solidFill>
                <a:latin typeface="+mj-lt"/>
                <a:ea typeface="Public Sans Bold"/>
                <a:cs typeface="Public Sans Bold"/>
                <a:sym typeface="Public Sans Bold"/>
              </a:rPr>
              <a:t>hiệu</a:t>
            </a:r>
            <a:r>
              <a:rPr lang="en-US" sz="3000" b="1" spc="-34" dirty="0">
                <a:solidFill>
                  <a:srgbClr val="000000"/>
                </a:solidFill>
                <a:latin typeface="+mj-lt"/>
                <a:ea typeface="Public Sans Bold"/>
                <a:cs typeface="Public Sans Bold"/>
                <a:sym typeface="Public Sans Bold"/>
              </a:rPr>
              <a:t> </a:t>
            </a:r>
            <a:r>
              <a:rPr lang="en-US" sz="3000" b="1" spc="-34" dirty="0" err="1">
                <a:solidFill>
                  <a:srgbClr val="000000"/>
                </a:solidFill>
                <a:latin typeface="+mj-lt"/>
                <a:ea typeface="Public Sans Bold"/>
                <a:cs typeface="Public Sans Bold"/>
                <a:sym typeface="Public Sans Bold"/>
              </a:rPr>
              <a:t>quả</a:t>
            </a:r>
            <a:r>
              <a:rPr lang="en-US" sz="3000" b="1" spc="-34" dirty="0">
                <a:solidFill>
                  <a:srgbClr val="000000"/>
                </a:solidFill>
                <a:latin typeface="+mj-lt"/>
                <a:ea typeface="Public Sans Bold"/>
                <a:cs typeface="Public Sans Bold"/>
                <a:sym typeface="Public Sans Bold"/>
              </a:rPr>
              <a:t> </a:t>
            </a:r>
            <a:r>
              <a:rPr lang="en-US" sz="3000" b="1" spc="-34" dirty="0" err="1">
                <a:solidFill>
                  <a:srgbClr val="000000"/>
                </a:solidFill>
                <a:latin typeface="+mj-lt"/>
                <a:ea typeface="Public Sans Bold"/>
                <a:cs typeface="Public Sans Bold"/>
                <a:sym typeface="Public Sans Bold"/>
              </a:rPr>
              <a:t>chính</a:t>
            </a:r>
            <a:r>
              <a:rPr lang="en-US" sz="3000" b="1" spc="-34" dirty="0">
                <a:solidFill>
                  <a:srgbClr val="000000"/>
                </a:solidFill>
                <a:latin typeface="+mj-lt"/>
                <a:ea typeface="Public Sans Bold"/>
                <a:cs typeface="Public Sans Bold"/>
                <a:sym typeface="Public Sans Bold"/>
              </a:rPr>
              <a:t> (KPI)</a:t>
            </a:r>
          </a:p>
        </p:txBody>
      </p:sp>
    </p:spTree>
    <p:extLst>
      <p:ext uri="{BB962C8B-B14F-4D97-AF65-F5344CB8AC3E}">
        <p14:creationId xmlns:p14="http://schemas.microsoft.com/office/powerpoint/2010/main" val="34761310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37EEB78-DF0C-0E66-8881-088D51F3BE6A}"/>
              </a:ext>
            </a:extLst>
          </p:cNvPr>
          <p:cNvSpPr>
            <a:spLocks noGrp="1"/>
          </p:cNvSpPr>
          <p:nvPr>
            <p:ph idx="1"/>
          </p:nvPr>
        </p:nvSpPr>
        <p:spPr/>
        <p:txBody>
          <a:bodyPr/>
          <a:lstStyle/>
          <a:p>
            <a:endParaRPr lang="en-US"/>
          </a:p>
        </p:txBody>
      </p:sp>
      <p:sp>
        <p:nvSpPr>
          <p:cNvPr id="4" name="Slide Number Placeholder 3">
            <a:extLst>
              <a:ext uri="{FF2B5EF4-FFF2-40B4-BE49-F238E27FC236}">
                <a16:creationId xmlns="" xmlns:a16="http://schemas.microsoft.com/office/drawing/2014/main" id="{4733EDB1-EFB2-9F41-4970-6F371C42E3D6}"/>
              </a:ext>
            </a:extLst>
          </p:cNvPr>
          <p:cNvSpPr>
            <a:spLocks noGrp="1"/>
          </p:cNvSpPr>
          <p:nvPr>
            <p:ph type="sldNum" sz="quarter" idx="12"/>
          </p:nvPr>
        </p:nvSpPr>
        <p:spPr/>
        <p:txBody>
          <a:bodyPr/>
          <a:lstStyle/>
          <a:p>
            <a:fld id="{08FF37E2-84FC-49F1-8E32-F83BCF3E5694}" type="slidenum">
              <a:rPr lang="en-US" smtClean="0"/>
              <a:t>37</a:t>
            </a:fld>
            <a:endParaRPr lang="en-US"/>
          </a:p>
        </p:txBody>
      </p:sp>
      <p:sp>
        <p:nvSpPr>
          <p:cNvPr id="5" name="Title 1">
            <a:extLst>
              <a:ext uri="{FF2B5EF4-FFF2-40B4-BE49-F238E27FC236}">
                <a16:creationId xmlns="" xmlns:a16="http://schemas.microsoft.com/office/drawing/2014/main" id="{04046089-2FFD-85BA-A33B-FFDDCD902F39}"/>
              </a:ext>
            </a:extLst>
          </p:cNvPr>
          <p:cNvSpPr>
            <a:spLocks noGrp="1"/>
          </p:cNvSpPr>
          <p:nvPr>
            <p:ph type="title"/>
          </p:nvPr>
        </p:nvSpPr>
        <p:spPr>
          <a:xfrm>
            <a:off x="3193366" y="323554"/>
            <a:ext cx="8623495" cy="743243"/>
          </a:xfrm>
        </p:spPr>
        <p:txBody>
          <a:bodyPr>
            <a:normAutofit fontScale="90000"/>
          </a:bodyPr>
          <a:lstStyle/>
          <a:p>
            <a:r>
              <a:rPr lang="en-US" b="1">
                <a:latin typeface="Times New Roman" panose="02020603050405020304" pitchFamily="18" charset="0"/>
                <a:cs typeface="Times New Roman" panose="02020603050405020304" pitchFamily="18" charset="0"/>
              </a:rPr>
              <a:t>Kết quả và chỉ số đánh giá: Ghi rõ công thức tính CSCL</a:t>
            </a:r>
          </a:p>
        </p:txBody>
      </p:sp>
      <p:grpSp>
        <p:nvGrpSpPr>
          <p:cNvPr id="9" name="Group 8">
            <a:extLst>
              <a:ext uri="{FF2B5EF4-FFF2-40B4-BE49-F238E27FC236}">
                <a16:creationId xmlns="" xmlns:a16="http://schemas.microsoft.com/office/drawing/2014/main" id="{91DBA5AF-BD35-C891-2964-3530A0896D78}"/>
              </a:ext>
            </a:extLst>
          </p:cNvPr>
          <p:cNvGrpSpPr/>
          <p:nvPr/>
        </p:nvGrpSpPr>
        <p:grpSpPr>
          <a:xfrm>
            <a:off x="412653" y="1590882"/>
            <a:ext cx="10886049" cy="4835912"/>
            <a:chOff x="609600" y="1548679"/>
            <a:chExt cx="10886049" cy="4835912"/>
          </a:xfrm>
        </p:grpSpPr>
        <p:pic>
          <p:nvPicPr>
            <p:cNvPr id="7" name="Picture 6">
              <a:extLst>
                <a:ext uri="{FF2B5EF4-FFF2-40B4-BE49-F238E27FC236}">
                  <a16:creationId xmlns="" xmlns:a16="http://schemas.microsoft.com/office/drawing/2014/main" id="{31654009-C8C6-559D-B5E0-2F6BF2564365}"/>
                </a:ext>
              </a:extLst>
            </p:cNvPr>
            <p:cNvPicPr>
              <a:picLocks noChangeAspect="1"/>
            </p:cNvPicPr>
            <p:nvPr/>
          </p:nvPicPr>
          <p:blipFill>
            <a:blip r:embed="rId2"/>
            <a:stretch>
              <a:fillRect/>
            </a:stretch>
          </p:blipFill>
          <p:spPr>
            <a:xfrm>
              <a:off x="696351" y="1548679"/>
              <a:ext cx="10799298" cy="4835912"/>
            </a:xfrm>
            <a:prstGeom prst="rect">
              <a:avLst/>
            </a:prstGeom>
          </p:spPr>
        </p:pic>
        <p:sp>
          <p:nvSpPr>
            <p:cNvPr id="8" name="Rectangle 7">
              <a:extLst>
                <a:ext uri="{FF2B5EF4-FFF2-40B4-BE49-F238E27FC236}">
                  <a16:creationId xmlns="" xmlns:a16="http://schemas.microsoft.com/office/drawing/2014/main" id="{C8376F71-513D-7069-2C75-6A4D34D573EB}"/>
                </a:ext>
              </a:extLst>
            </p:cNvPr>
            <p:cNvSpPr/>
            <p:nvPr/>
          </p:nvSpPr>
          <p:spPr>
            <a:xfrm>
              <a:off x="609600" y="1548679"/>
              <a:ext cx="1008185" cy="593390"/>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spTree>
    <p:extLst>
      <p:ext uri="{BB962C8B-B14F-4D97-AF65-F5344CB8AC3E}">
        <p14:creationId xmlns:p14="http://schemas.microsoft.com/office/powerpoint/2010/main" val="37819376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7DFE5F04-1ABB-8435-D34D-E1C43CA8869A}"/>
              </a:ext>
            </a:extLst>
          </p:cNvPr>
          <p:cNvSpPr>
            <a:spLocks noGrp="1"/>
          </p:cNvSpPr>
          <p:nvPr>
            <p:ph type="sldNum" sz="quarter" idx="12"/>
          </p:nvPr>
        </p:nvSpPr>
        <p:spPr/>
        <p:txBody>
          <a:bodyPr/>
          <a:lstStyle/>
          <a:p>
            <a:fld id="{08FF37E2-84FC-49F1-8E32-F83BCF3E5694}" type="slidenum">
              <a:rPr lang="en-US" smtClean="0"/>
              <a:t>38</a:t>
            </a:fld>
            <a:endParaRPr lang="en-US"/>
          </a:p>
        </p:txBody>
      </p:sp>
      <p:sp>
        <p:nvSpPr>
          <p:cNvPr id="5" name="Title 1">
            <a:extLst>
              <a:ext uri="{FF2B5EF4-FFF2-40B4-BE49-F238E27FC236}">
                <a16:creationId xmlns="" xmlns:a16="http://schemas.microsoft.com/office/drawing/2014/main" id="{BB14069C-67DC-1685-7DA6-5C628AF2CEF8}"/>
              </a:ext>
            </a:extLst>
          </p:cNvPr>
          <p:cNvSpPr>
            <a:spLocks noGrp="1"/>
          </p:cNvSpPr>
          <p:nvPr>
            <p:ph type="title"/>
          </p:nvPr>
        </p:nvSpPr>
        <p:spPr>
          <a:xfrm>
            <a:off x="3235568" y="168812"/>
            <a:ext cx="8539090" cy="1055077"/>
          </a:xfrm>
        </p:spPr>
        <p:txBody>
          <a:bodyPr>
            <a:normAutofit/>
          </a:bodyPr>
          <a:lstStyle/>
          <a:p>
            <a:r>
              <a:rPr lang="en-US" b="1">
                <a:latin typeface="Times New Roman" panose="02020603050405020304" pitchFamily="18" charset="0"/>
                <a:cs typeface="Times New Roman" panose="02020603050405020304" pitchFamily="18" charset="0"/>
              </a:rPr>
              <a:t>Kết quả và chỉ số đánh giá</a:t>
            </a:r>
          </a:p>
        </p:txBody>
      </p:sp>
      <p:sp>
        <p:nvSpPr>
          <p:cNvPr id="2" name="Oval 1">
            <a:extLst>
              <a:ext uri="{FF2B5EF4-FFF2-40B4-BE49-F238E27FC236}">
                <a16:creationId xmlns="" xmlns:a16="http://schemas.microsoft.com/office/drawing/2014/main" id="{A4D63A16-E49F-68F9-67F3-3B71557136E5}"/>
              </a:ext>
            </a:extLst>
          </p:cNvPr>
          <p:cNvSpPr/>
          <p:nvPr/>
        </p:nvSpPr>
        <p:spPr>
          <a:xfrm>
            <a:off x="4051495" y="1437097"/>
            <a:ext cx="3967090" cy="1463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TỔNG KẾT</a:t>
            </a:r>
          </a:p>
        </p:txBody>
      </p:sp>
      <p:sp>
        <p:nvSpPr>
          <p:cNvPr id="7" name="Rectangle: Diagonal Corners Rounded 6">
            <a:extLst>
              <a:ext uri="{FF2B5EF4-FFF2-40B4-BE49-F238E27FC236}">
                <a16:creationId xmlns="" xmlns:a16="http://schemas.microsoft.com/office/drawing/2014/main" id="{9C947C9F-7D6F-9FA4-57D4-F6B1D17B494B}"/>
              </a:ext>
            </a:extLst>
          </p:cNvPr>
          <p:cNvSpPr/>
          <p:nvPr/>
        </p:nvSpPr>
        <p:spPr>
          <a:xfrm>
            <a:off x="1010529" y="3089049"/>
            <a:ext cx="10170941" cy="2970440"/>
          </a:xfrm>
          <a:prstGeom prst="round2DiagRect">
            <a:avLst/>
          </a:prstGeom>
        </p:spPr>
        <p:style>
          <a:lnRef idx="0">
            <a:schemeClr val="accent4"/>
          </a:lnRef>
          <a:fillRef idx="3">
            <a:schemeClr val="accent4"/>
          </a:fillRef>
          <a:effectRef idx="3">
            <a:schemeClr val="accent4"/>
          </a:effectRef>
          <a:fontRef idx="minor">
            <a:schemeClr val="lt1"/>
          </a:fontRef>
        </p:style>
        <p:txBody>
          <a:bodyPr rtlCol="0" anchor="ctr"/>
          <a:lstStyle/>
          <a:p>
            <a:pPr marL="285750" indent="-285750" algn="ctr">
              <a:buFont typeface="Wingdings" panose="05000000000000000000" pitchFamily="2" charset="2"/>
              <a:buChar char="q"/>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a:t>
            </a:r>
            <a:r>
              <a:rPr lang="vi-VN" sz="2400" dirty="0">
                <a:latin typeface="Times New Roman" panose="02020603050405020304" pitchFamily="18" charset="0"/>
                <a:cs typeface="Times New Roman" panose="02020603050405020304" pitchFamily="18" charset="0"/>
              </a:rPr>
              <a:t> án hướng đến 3 nhóm chính: Bệnh viện, Người bệnh, Nhân viên y tế.</a:t>
            </a:r>
            <a:endParaRPr lang="en-US" sz="2400" dirty="0">
              <a:latin typeface="Times New Roman" panose="02020603050405020304" pitchFamily="18" charset="0"/>
              <a:cs typeface="Times New Roman" panose="02020603050405020304" pitchFamily="18" charset="0"/>
            </a:endParaRPr>
          </a:p>
          <a:p>
            <a:pPr marL="285750" indent="-285750" algn="ctr">
              <a:buFont typeface="Wingdings" panose="05000000000000000000" pitchFamily="2" charset="2"/>
              <a:buChar char="q"/>
            </a:pP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Mục tiêu trung tâm: Nâng cao sự hài lòng và niềm tin của người 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dịch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y </a:t>
            </a:r>
            <a:r>
              <a:rPr lang="en-US" sz="2400" dirty="0" err="1">
                <a:latin typeface="Times New Roman" panose="02020603050405020304" pitchFamily="18" charset="0"/>
                <a:cs typeface="Times New Roman" panose="02020603050405020304" pitchFamily="18" charset="0"/>
              </a:rPr>
              <a:t>tế</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tạicủa</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bệnh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viện</a:t>
            </a:r>
            <a:r>
              <a:rPr lang="vi-VN"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285750" indent="-285750" algn="ctr">
              <a:buFont typeface="Wingdings" panose="05000000000000000000" pitchFamily="2" charset="2"/>
              <a:buChar char="q"/>
            </a:pPr>
            <a:r>
              <a:rPr lang="vi-VN"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vi-VN" sz="2400" dirty="0">
                <a:latin typeface="Times New Roman" panose="02020603050405020304" pitchFamily="18" charset="0"/>
                <a:cs typeface="Times New Roman" panose="02020603050405020304" pitchFamily="18" charset="0"/>
              </a:rPr>
              <a:t> rõ ràng, đo lường được để theo dõi tiến độ và hiệu quả của dự án.</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66088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CD6512-928E-C423-6E56-55E0591453E4}"/>
              </a:ext>
            </a:extLst>
          </p:cNvPr>
          <p:cNvSpPr>
            <a:spLocks noGrp="1"/>
          </p:cNvSpPr>
          <p:nvPr>
            <p:ph type="title"/>
          </p:nvPr>
        </p:nvSpPr>
        <p:spPr>
          <a:xfrm>
            <a:off x="3094892" y="140676"/>
            <a:ext cx="7877908" cy="937844"/>
          </a:xfrm>
        </p:spPr>
        <p:txBody>
          <a:bodyPr>
            <a:normAutofit/>
          </a:bodyPr>
          <a:lstStyle/>
          <a:p>
            <a:r>
              <a:rPr lang="en-US" b="1">
                <a:latin typeface="Times New Roman" panose="02020603050405020304" pitchFamily="18" charset="0"/>
                <a:cs typeface="Times New Roman" panose="02020603050405020304" pitchFamily="18" charset="0"/>
              </a:rPr>
              <a:t>IV.  TỔ CHỨC THỰC HIỆN: </a:t>
            </a:r>
            <a:endParaRPr lang="en-US">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 xmlns:a16="http://schemas.microsoft.com/office/drawing/2014/main" id="{1D665FF6-6A90-5760-34C0-402F232C22EF}"/>
              </a:ext>
            </a:extLst>
          </p:cNvPr>
          <p:cNvSpPr>
            <a:spLocks noGrp="1"/>
          </p:cNvSpPr>
          <p:nvPr>
            <p:ph idx="1"/>
          </p:nvPr>
        </p:nvSpPr>
        <p:spPr>
          <a:xfrm>
            <a:off x="609600" y="1547446"/>
            <a:ext cx="10363200" cy="4965895"/>
          </a:xfrm>
        </p:spPr>
        <p:txBody>
          <a:bodyPr>
            <a:normAutofit/>
          </a:bodyPr>
          <a:lstStyle/>
          <a:p>
            <a:r>
              <a:rPr lang="en-US" sz="2400" b="1" dirty="0">
                <a:solidFill>
                  <a:schemeClr val="bg1"/>
                </a:solidFill>
                <a:latin typeface="Times New Roman" panose="02020603050405020304" pitchFamily="18" charset="0"/>
                <a:cs typeface="Times New Roman" panose="02020603050405020304" pitchFamily="18" charset="0"/>
              </a:rPr>
              <a:t>1. </a:t>
            </a:r>
            <a:r>
              <a:rPr lang="en-US" sz="2400" b="1" dirty="0" err="1" smtClean="0">
                <a:solidFill>
                  <a:schemeClr val="bg1"/>
                </a:solidFill>
                <a:latin typeface="Times New Roman" panose="02020603050405020304" pitchFamily="18" charset="0"/>
                <a:cs typeface="Times New Roman" panose="02020603050405020304" pitchFamily="18" charset="0"/>
              </a:rPr>
              <a:t>Nguồn</a:t>
            </a:r>
            <a:r>
              <a:rPr lang="en-US" sz="2400" b="1" dirty="0" smtClean="0">
                <a:solidFill>
                  <a:schemeClr val="bg1"/>
                </a:solidFill>
                <a:latin typeface="Times New Roman" panose="02020603050405020304" pitchFamily="18" charset="0"/>
                <a:cs typeface="Times New Roman" panose="02020603050405020304" pitchFamily="18" charset="0"/>
              </a:rPr>
              <a:t> </a:t>
            </a:r>
            <a:r>
              <a:rPr lang="en-US" sz="2400" b="1" dirty="0" err="1" smtClean="0">
                <a:solidFill>
                  <a:schemeClr val="bg1"/>
                </a:solidFill>
                <a:latin typeface="Times New Roman" panose="02020603050405020304" pitchFamily="18" charset="0"/>
                <a:cs typeface="Times New Roman" panose="02020603050405020304" pitchFamily="18" charset="0"/>
              </a:rPr>
              <a:t>lực</a:t>
            </a:r>
            <a:r>
              <a:rPr lang="en-US" sz="2400" b="1" dirty="0" smtClean="0">
                <a:solidFill>
                  <a:schemeClr val="bg1"/>
                </a:solidFill>
                <a:latin typeface="Times New Roman" panose="02020603050405020304" pitchFamily="18" charset="0"/>
                <a:cs typeface="Times New Roman" panose="02020603050405020304" pitchFamily="18" charset="0"/>
              </a:rPr>
              <a:t> </a:t>
            </a:r>
            <a:r>
              <a:rPr lang="en-US" sz="2400" b="1" dirty="0" err="1" smtClean="0">
                <a:solidFill>
                  <a:schemeClr val="bg1"/>
                </a:solidFill>
                <a:latin typeface="Times New Roman" panose="02020603050405020304" pitchFamily="18" charset="0"/>
                <a:cs typeface="Times New Roman" panose="02020603050405020304" pitchFamily="18" charset="0"/>
              </a:rPr>
              <a:t>cần</a:t>
            </a:r>
            <a:r>
              <a:rPr lang="en-US" sz="2400" b="1" dirty="0" smtClean="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thiết</a:t>
            </a:r>
            <a:endParaRPr lang="en-US" sz="2400" b="1" dirty="0">
              <a:solidFill>
                <a:schemeClr val="bg1"/>
              </a:solidFill>
              <a:latin typeface="Times New Roman" panose="02020603050405020304" pitchFamily="18" charset="0"/>
              <a:cs typeface="Times New Roman" panose="02020603050405020304" pitchFamily="18" charset="0"/>
            </a:endParaRPr>
          </a:p>
          <a:p>
            <a:r>
              <a:rPr lang="vi-VN" sz="2400" dirty="0">
                <a:solidFill>
                  <a:schemeClr val="bg1"/>
                </a:solidFill>
                <a:latin typeface="Times New Roman" panose="02020603050405020304" pitchFamily="18" charset="0"/>
                <a:cs typeface="Times New Roman" panose="02020603050405020304" pitchFamily="18" charset="0"/>
              </a:rPr>
              <a:t>Liệt kê mọi nguồn lực cần thiết (ví dụ: thời gian của nhân viên, vật liệu, công nghệ):</a:t>
            </a:r>
          </a:p>
          <a:p>
            <a:r>
              <a:rPr lang="vi-VN" sz="2400" u="sng" dirty="0">
                <a:solidFill>
                  <a:schemeClr val="bg1"/>
                </a:solidFill>
                <a:latin typeface="Times New Roman" panose="02020603050405020304" pitchFamily="18" charset="0"/>
                <a:cs typeface="Times New Roman" panose="02020603050405020304" pitchFamily="18" charset="0"/>
              </a:rPr>
              <a:t>Nhân sự</a:t>
            </a:r>
            <a:r>
              <a:rPr lang="vi-VN" sz="2400" dirty="0">
                <a:solidFill>
                  <a:schemeClr val="bg1"/>
                </a:solidFill>
                <a:latin typeface="Times New Roman" panose="02020603050405020304" pitchFamily="18" charset="0"/>
                <a:cs typeface="Times New Roman" panose="02020603050405020304" pitchFamily="18" charset="0"/>
              </a:rPr>
              <a:t>: Thành lập nhóm cải tiến gồm Điều dưỡng, Dược, Quản lý chất lượng, Công tác xã hội, Chăm sóc khách hàng; phân công rõ vai trò, trách nhiệm.</a:t>
            </a:r>
          </a:p>
          <a:p>
            <a:r>
              <a:rPr lang="vi-VN" sz="2400" u="sng" dirty="0">
                <a:solidFill>
                  <a:schemeClr val="bg1"/>
                </a:solidFill>
                <a:latin typeface="Times New Roman" panose="02020603050405020304" pitchFamily="18" charset="0"/>
                <a:cs typeface="Times New Roman" panose="02020603050405020304" pitchFamily="18" charset="0"/>
              </a:rPr>
              <a:t>Tài liệu</a:t>
            </a:r>
            <a:r>
              <a:rPr lang="vi-VN" sz="2400" dirty="0">
                <a:solidFill>
                  <a:schemeClr val="bg1"/>
                </a:solidFill>
                <a:latin typeface="Times New Roman" panose="02020603050405020304" pitchFamily="18" charset="0"/>
                <a:cs typeface="Times New Roman" panose="02020603050405020304" pitchFamily="18" charset="0"/>
              </a:rPr>
              <a:t>: Chuẩn bị tờ rơi, bảng hướng dẫn, video tuyên truyền để phổ biến nội dung cải tiến.</a:t>
            </a:r>
          </a:p>
          <a:p>
            <a:r>
              <a:rPr lang="vi-VN" sz="2400" u="sng" dirty="0">
                <a:solidFill>
                  <a:schemeClr val="bg1"/>
                </a:solidFill>
                <a:latin typeface="Times New Roman" panose="02020603050405020304" pitchFamily="18" charset="0"/>
                <a:cs typeface="Times New Roman" panose="02020603050405020304" pitchFamily="18" charset="0"/>
              </a:rPr>
              <a:t>Công cụ</a:t>
            </a:r>
            <a:r>
              <a:rPr lang="vi-VN" sz="2400" dirty="0">
                <a:solidFill>
                  <a:schemeClr val="bg1"/>
                </a:solidFill>
                <a:latin typeface="Times New Roman" panose="02020603050405020304" pitchFamily="18" charset="0"/>
                <a:cs typeface="Times New Roman" panose="02020603050405020304" pitchFamily="18" charset="0"/>
              </a:rPr>
              <a:t>: Sử dụng khảo sát QR, phân tích phản hồi Google Review để thu thập và đánh giá dữ liệu.</a:t>
            </a:r>
          </a:p>
          <a:p>
            <a:r>
              <a:rPr lang="vi-VN" sz="2400" dirty="0">
                <a:solidFill>
                  <a:schemeClr val="bg1"/>
                </a:solidFill>
                <a:latin typeface="Times New Roman" panose="02020603050405020304" pitchFamily="18" charset="0"/>
                <a:cs typeface="Times New Roman" panose="02020603050405020304" pitchFamily="18" charset="0"/>
              </a:rPr>
              <a:t>Đào tạo: đào tạo, tập huấn cho nhân viên y tế. </a:t>
            </a:r>
          </a:p>
          <a:p>
            <a:r>
              <a:rPr lang="vi-VN" sz="2400" dirty="0">
                <a:solidFill>
                  <a:schemeClr val="bg1"/>
                </a:solidFill>
                <a:latin typeface="Times New Roman" panose="02020603050405020304" pitchFamily="18" charset="0"/>
                <a:cs typeface="Times New Roman" panose="02020603050405020304" pitchFamily="18" charset="0"/>
              </a:rPr>
              <a:t>Chi phí</a:t>
            </a:r>
          </a:p>
        </p:txBody>
      </p:sp>
      <p:sp>
        <p:nvSpPr>
          <p:cNvPr id="4" name="Slide Number Placeholder 3">
            <a:extLst>
              <a:ext uri="{FF2B5EF4-FFF2-40B4-BE49-F238E27FC236}">
                <a16:creationId xmlns="" xmlns:a16="http://schemas.microsoft.com/office/drawing/2014/main" id="{D3439005-F760-24FD-6FF3-C7E45529335A}"/>
              </a:ext>
            </a:extLst>
          </p:cNvPr>
          <p:cNvSpPr>
            <a:spLocks noGrp="1"/>
          </p:cNvSpPr>
          <p:nvPr>
            <p:ph type="sldNum" sz="quarter" idx="12"/>
          </p:nvPr>
        </p:nvSpPr>
        <p:spPr/>
        <p:txBody>
          <a:bodyPr/>
          <a:lstStyle/>
          <a:p>
            <a:fld id="{08FF37E2-84FC-49F1-8E32-F83BCF3E5694}" type="slidenum">
              <a:rPr lang="en-US" smtClean="0"/>
              <a:t>39</a:t>
            </a:fld>
            <a:endParaRPr lang="en-US"/>
          </a:p>
        </p:txBody>
      </p:sp>
    </p:spTree>
    <p:extLst>
      <p:ext uri="{BB962C8B-B14F-4D97-AF65-F5344CB8AC3E}">
        <p14:creationId xmlns:p14="http://schemas.microsoft.com/office/powerpoint/2010/main" val="34948721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80193A-198C-0973-7C4B-C3D5AC3F4071}"/>
              </a:ext>
            </a:extLst>
          </p:cNvPr>
          <p:cNvSpPr>
            <a:spLocks noGrp="1"/>
          </p:cNvSpPr>
          <p:nvPr>
            <p:ph type="title"/>
          </p:nvPr>
        </p:nvSpPr>
        <p:spPr>
          <a:xfrm>
            <a:off x="3052689" y="211015"/>
            <a:ext cx="7793502" cy="855783"/>
          </a:xfrm>
        </p:spPr>
        <p:txBody>
          <a:bodyPr>
            <a:normAutofit fontScale="90000"/>
          </a:bodyPr>
          <a:lstStyle/>
          <a:p>
            <a:r>
              <a:rPr lang="en-US" sz="3100" b="1">
                <a:latin typeface="Times New Roman" panose="02020603050405020304" pitchFamily="18" charset="0"/>
                <a:cs typeface="Times New Roman" panose="02020603050405020304" pitchFamily="18" charset="0"/>
              </a:rPr>
              <a:t>Phần thứ nhất</a:t>
            </a:r>
            <a:br>
              <a:rPr lang="en-US" sz="3100" b="1">
                <a:latin typeface="Times New Roman" panose="02020603050405020304" pitchFamily="18" charset="0"/>
                <a:cs typeface="Times New Roman" panose="02020603050405020304" pitchFamily="18" charset="0"/>
              </a:rPr>
            </a:br>
            <a:r>
              <a:rPr lang="en-US" sz="3100" b="1">
                <a:latin typeface="Times New Roman" panose="02020603050405020304" pitchFamily="18" charset="0"/>
                <a:cs typeface="Times New Roman" panose="02020603050405020304" pitchFamily="18" charset="0"/>
              </a:rPr>
              <a:t>BỐI CẢNH XÂY DỰNG ĐỀ ÁN</a:t>
            </a:r>
            <a:endParaRPr lang="en-US"/>
          </a:p>
        </p:txBody>
      </p:sp>
      <p:sp>
        <p:nvSpPr>
          <p:cNvPr id="3" name="Content Placeholder 2">
            <a:extLst>
              <a:ext uri="{FF2B5EF4-FFF2-40B4-BE49-F238E27FC236}">
                <a16:creationId xmlns="" xmlns:a16="http://schemas.microsoft.com/office/drawing/2014/main" id="{178FB837-952A-8D1B-0405-6E5BE1C0145C}"/>
              </a:ext>
            </a:extLst>
          </p:cNvPr>
          <p:cNvSpPr>
            <a:spLocks noGrp="1"/>
          </p:cNvSpPr>
          <p:nvPr>
            <p:ph idx="1"/>
          </p:nvPr>
        </p:nvSpPr>
        <p:spPr>
          <a:xfrm>
            <a:off x="609599" y="1448972"/>
            <a:ext cx="11418277" cy="5198013"/>
          </a:xfrm>
        </p:spPr>
        <p:txBody>
          <a:bodyPr>
            <a:normAutofit/>
          </a:bodyPr>
          <a:lstStyle/>
          <a:p>
            <a:pPr lvl="0"/>
            <a:r>
              <a:rPr lang="en-US" sz="2400" b="1" dirty="0">
                <a:solidFill>
                  <a:schemeClr val="bg1"/>
                </a:solidFill>
                <a:latin typeface="Times New Roman" panose="02020603050405020304" pitchFamily="18" charset="0"/>
                <a:cs typeface="Times New Roman" panose="02020603050405020304" pitchFamily="18" charset="0"/>
              </a:rPr>
              <a:t>I. SỰ CẦN THIẾT </a:t>
            </a:r>
            <a:endParaRPr lang="en-US" sz="2400" dirty="0">
              <a:solidFill>
                <a:schemeClr val="bg1"/>
              </a:solidFill>
              <a:latin typeface="Times New Roman" panose="02020603050405020304" pitchFamily="18" charset="0"/>
              <a:cs typeface="Times New Roman" panose="02020603050405020304" pitchFamily="18" charset="0"/>
            </a:endParaRPr>
          </a:p>
          <a:p>
            <a:pPr lvl="0"/>
            <a:r>
              <a:rPr lang="en-US" sz="2400" b="1" dirty="0">
                <a:solidFill>
                  <a:schemeClr val="bg1"/>
                </a:solidFill>
                <a:latin typeface="Times New Roman" panose="02020603050405020304" pitchFamily="18" charset="0"/>
                <a:cs typeface="Times New Roman" panose="02020603050405020304" pitchFamily="18" charset="0"/>
              </a:rPr>
              <a:t>1. </a:t>
            </a:r>
            <a:r>
              <a:rPr lang="en-US" sz="2400" b="1" dirty="0" err="1">
                <a:solidFill>
                  <a:schemeClr val="bg1"/>
                </a:solidFill>
                <a:latin typeface="Times New Roman" panose="02020603050405020304" pitchFamily="18" charset="0"/>
                <a:cs typeface="Times New Roman" panose="02020603050405020304" pitchFamily="18" charset="0"/>
              </a:rPr>
              <a:t>Vấn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đề</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cần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cải</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tiến</a:t>
            </a:r>
            <a:endParaRPr lang="en-US" sz="2400" b="1" dirty="0">
              <a:solidFill>
                <a:schemeClr val="bg1"/>
              </a:solidFill>
              <a:latin typeface="Times New Roman" panose="02020603050405020304" pitchFamily="18" charset="0"/>
              <a:cs typeface="Times New Roman" panose="02020603050405020304" pitchFamily="18" charset="0"/>
            </a:endParaRPr>
          </a:p>
          <a:p>
            <a:pPr lvl="0"/>
            <a:r>
              <a:rPr lang="vi-VN" sz="2400" dirty="0">
                <a:solidFill>
                  <a:schemeClr val="bg1"/>
                </a:solidFill>
                <a:latin typeface="Times New Roman" panose="02020603050405020304" pitchFamily="18" charset="0"/>
                <a:cs typeface="Times New Roman" panose="02020603050405020304" pitchFamily="18" charset="0"/>
              </a:rPr>
              <a:t>Mô tả thực trạng.</a:t>
            </a:r>
            <a:endParaRPr lang="en-US" sz="2400" dirty="0">
              <a:solidFill>
                <a:schemeClr val="bg1"/>
              </a:solidFill>
              <a:latin typeface="Times New Roman" panose="02020603050405020304" pitchFamily="18" charset="0"/>
              <a:cs typeface="Times New Roman" panose="02020603050405020304" pitchFamily="18" charset="0"/>
            </a:endParaRPr>
          </a:p>
          <a:p>
            <a:pPr lvl="0"/>
            <a:r>
              <a:rPr lang="vi-VN" sz="2400" dirty="0">
                <a:solidFill>
                  <a:schemeClr val="bg1"/>
                </a:solidFill>
                <a:latin typeface="Times New Roman" panose="02020603050405020304" pitchFamily="18" charset="0"/>
                <a:cs typeface="Times New Roman" panose="02020603050405020304" pitchFamily="18" charset="0"/>
              </a:rPr>
              <a:t>Tính cấp thiết.</a:t>
            </a:r>
            <a:endParaRPr lang="en-US" sz="2400" dirty="0">
              <a:solidFill>
                <a:schemeClr val="bg1"/>
              </a:solidFill>
              <a:latin typeface="Times New Roman" panose="02020603050405020304" pitchFamily="18" charset="0"/>
              <a:cs typeface="Times New Roman" panose="02020603050405020304" pitchFamily="18" charset="0"/>
            </a:endParaRPr>
          </a:p>
          <a:p>
            <a:pPr lvl="0"/>
            <a:r>
              <a:rPr lang="en-US" sz="2400" b="1" dirty="0">
                <a:solidFill>
                  <a:schemeClr val="bg1"/>
                </a:solidFill>
                <a:latin typeface="Times New Roman" panose="02020603050405020304" pitchFamily="18" charset="0"/>
                <a:cs typeface="Times New Roman" panose="02020603050405020304" pitchFamily="18" charset="0"/>
              </a:rPr>
              <a:t>2. Thu </a:t>
            </a:r>
            <a:r>
              <a:rPr lang="en-US" sz="2400" b="1" dirty="0" err="1">
                <a:solidFill>
                  <a:schemeClr val="bg1"/>
                </a:solidFill>
                <a:latin typeface="Times New Roman" panose="02020603050405020304" pitchFamily="18" charset="0"/>
                <a:cs typeface="Times New Roman" panose="02020603050405020304" pitchFamily="18" charset="0"/>
              </a:rPr>
              <a:t>thập</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dữ</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liệu</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liên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quan</a:t>
            </a:r>
            <a:endParaRPr lang="en-US" sz="2400" b="1" dirty="0">
              <a:solidFill>
                <a:schemeClr val="bg1"/>
              </a:solidFill>
              <a:latin typeface="Times New Roman" panose="02020603050405020304" pitchFamily="18" charset="0"/>
              <a:cs typeface="Times New Roman" panose="02020603050405020304" pitchFamily="18" charset="0"/>
            </a:endParaRPr>
          </a:p>
          <a:p>
            <a:pPr lvl="0"/>
            <a:r>
              <a:rPr lang="vi-VN" sz="2400" dirty="0">
                <a:solidFill>
                  <a:schemeClr val="bg1"/>
                </a:solidFill>
                <a:latin typeface="Times New Roman" panose="02020603050405020304" pitchFamily="18" charset="0"/>
                <a:cs typeface="Times New Roman" panose="02020603050405020304" pitchFamily="18" charset="0"/>
              </a:rPr>
              <a:t>Số liệu hiện trạng.</a:t>
            </a:r>
            <a:endParaRPr lang="en-US" sz="2400" dirty="0">
              <a:solidFill>
                <a:schemeClr val="bg1"/>
              </a:solidFill>
              <a:latin typeface="Times New Roman" panose="02020603050405020304" pitchFamily="18" charset="0"/>
              <a:cs typeface="Times New Roman" panose="02020603050405020304" pitchFamily="18" charset="0"/>
            </a:endParaRPr>
          </a:p>
          <a:p>
            <a:pPr lvl="0"/>
            <a:r>
              <a:rPr lang="vi-VN" sz="2400" dirty="0">
                <a:solidFill>
                  <a:schemeClr val="bg1"/>
                </a:solidFill>
                <a:latin typeface="Times New Roman" panose="02020603050405020304" pitchFamily="18" charset="0"/>
                <a:cs typeface="Times New Roman" panose="02020603050405020304" pitchFamily="18" charset="0"/>
              </a:rPr>
              <a:t>Kết quả đánh giá chất lượng.</a:t>
            </a:r>
            <a:endParaRPr lang="en-US" sz="2400" dirty="0">
              <a:solidFill>
                <a:schemeClr val="bg1"/>
              </a:solidFill>
              <a:latin typeface="Times New Roman" panose="02020603050405020304" pitchFamily="18" charset="0"/>
              <a:cs typeface="Times New Roman" panose="02020603050405020304" pitchFamily="18" charset="0"/>
            </a:endParaRPr>
          </a:p>
          <a:p>
            <a:pPr lvl="0"/>
            <a:r>
              <a:rPr lang="vi-VN" sz="2400" dirty="0">
                <a:solidFill>
                  <a:schemeClr val="bg1"/>
                </a:solidFill>
                <a:latin typeface="Times New Roman" panose="02020603050405020304" pitchFamily="18" charset="0"/>
                <a:cs typeface="Times New Roman" panose="02020603050405020304" pitchFamily="18" charset="0"/>
              </a:rPr>
              <a:t>Chỉ số chất lượng liên quan.</a:t>
            </a:r>
            <a:endParaRPr lang="en-US" sz="2400" dirty="0">
              <a:solidFill>
                <a:schemeClr val="bg1"/>
              </a:solidFill>
              <a:latin typeface="Times New Roman" panose="02020603050405020304" pitchFamily="18" charset="0"/>
              <a:cs typeface="Times New Roman" panose="02020603050405020304" pitchFamily="18" charset="0"/>
            </a:endParaRPr>
          </a:p>
          <a:p>
            <a:r>
              <a:rPr lang="en-US" sz="2400" b="1" dirty="0">
                <a:solidFill>
                  <a:schemeClr val="bg1"/>
                </a:solidFill>
                <a:latin typeface="Times New Roman" panose="02020603050405020304" pitchFamily="18" charset="0"/>
                <a:cs typeface="Times New Roman" panose="02020603050405020304" pitchFamily="18" charset="0"/>
              </a:rPr>
              <a:t>3. </a:t>
            </a:r>
            <a:r>
              <a:rPr lang="en-US" sz="2400" b="1" dirty="0" err="1">
                <a:solidFill>
                  <a:schemeClr val="bg1"/>
                </a:solidFill>
                <a:latin typeface="Times New Roman" panose="02020603050405020304" pitchFamily="18" charset="0"/>
                <a:cs typeface="Times New Roman" panose="02020603050405020304" pitchFamily="18" charset="0"/>
              </a:rPr>
              <a:t>Phân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tích</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nguyên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nhân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vấn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đề</a:t>
            </a:r>
            <a:r>
              <a:rPr lang="en-US" sz="2400" b="1" dirty="0">
                <a:solidFill>
                  <a:schemeClr val="bg1"/>
                </a:solidFill>
                <a:latin typeface="Times New Roman" panose="02020603050405020304" pitchFamily="18" charset="0"/>
                <a:cs typeface="Times New Roman" panose="02020603050405020304" pitchFamily="18" charset="0"/>
              </a:rPr>
              <a:t>/</a:t>
            </a:r>
            <a:r>
              <a:rPr lang="en-US" sz="2400" b="1" dirty="0" err="1">
                <a:solidFill>
                  <a:schemeClr val="bg1"/>
                </a:solidFill>
                <a:latin typeface="Times New Roman" panose="02020603050405020304" pitchFamily="18" charset="0"/>
                <a:cs typeface="Times New Roman" panose="02020603050405020304" pitchFamily="18" charset="0"/>
              </a:rPr>
              <a:t>thực</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trạng</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tồn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tại</a:t>
            </a:r>
            <a:r>
              <a:rPr lang="en-US" sz="2400" b="1" dirty="0">
                <a:solidFill>
                  <a:schemeClr val="bg1"/>
                </a:solidFill>
                <a:latin typeface="Times New Roman" panose="02020603050405020304" pitchFamily="18" charset="0"/>
                <a:cs typeface="Times New Roman" panose="02020603050405020304" pitchFamily="18" charset="0"/>
              </a:rPr>
              <a:t>: </a:t>
            </a:r>
            <a:r>
              <a:rPr lang="en-US" sz="2400" dirty="0">
                <a:solidFill>
                  <a:schemeClr val="bg1"/>
                </a:solidFill>
                <a:latin typeface="Times New Roman" panose="02020603050405020304" pitchFamily="18" charset="0"/>
                <a:cs typeface="Times New Roman" panose="02020603050405020304" pitchFamily="18" charset="0"/>
              </a:rPr>
              <a:t>SWOT, RCA, Fishbone, 5Whys.</a:t>
            </a:r>
          </a:p>
        </p:txBody>
      </p:sp>
      <p:sp>
        <p:nvSpPr>
          <p:cNvPr id="4" name="Slide Number Placeholder 3">
            <a:extLst>
              <a:ext uri="{FF2B5EF4-FFF2-40B4-BE49-F238E27FC236}">
                <a16:creationId xmlns="" xmlns:a16="http://schemas.microsoft.com/office/drawing/2014/main" id="{CCF314B3-43C2-2E0A-158C-EBE9B0F94DDE}"/>
              </a:ext>
            </a:extLst>
          </p:cNvPr>
          <p:cNvSpPr>
            <a:spLocks noGrp="1"/>
          </p:cNvSpPr>
          <p:nvPr>
            <p:ph type="sldNum" sz="quarter" idx="12"/>
          </p:nvPr>
        </p:nvSpPr>
        <p:spPr/>
        <p:txBody>
          <a:bodyPr/>
          <a:lstStyle/>
          <a:p>
            <a:fld id="{08FF37E2-84FC-49F1-8E32-F83BCF3E5694}" type="slidenum">
              <a:rPr lang="en-US" smtClean="0"/>
              <a:t>4</a:t>
            </a:fld>
            <a:endParaRPr lang="en-US"/>
          </a:p>
        </p:txBody>
      </p:sp>
    </p:spTree>
    <p:extLst>
      <p:ext uri="{BB962C8B-B14F-4D97-AF65-F5344CB8AC3E}">
        <p14:creationId xmlns:p14="http://schemas.microsoft.com/office/powerpoint/2010/main" val="9011027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2DB6D620-9DE0-58EB-DF7C-0A3015F382B3}"/>
              </a:ext>
            </a:extLst>
          </p:cNvPr>
          <p:cNvSpPr>
            <a:spLocks noGrp="1"/>
          </p:cNvSpPr>
          <p:nvPr>
            <p:ph idx="1"/>
          </p:nvPr>
        </p:nvSpPr>
        <p:spPr/>
        <p:txBody>
          <a:bodyPr/>
          <a:lstStyle/>
          <a:p>
            <a:endParaRPr lang="en-US"/>
          </a:p>
        </p:txBody>
      </p:sp>
      <p:sp>
        <p:nvSpPr>
          <p:cNvPr id="4" name="Slide Number Placeholder 3">
            <a:extLst>
              <a:ext uri="{FF2B5EF4-FFF2-40B4-BE49-F238E27FC236}">
                <a16:creationId xmlns="" xmlns:a16="http://schemas.microsoft.com/office/drawing/2014/main" id="{F4FD3F92-8245-3E0C-6580-FBA9E19C7ED7}"/>
              </a:ext>
            </a:extLst>
          </p:cNvPr>
          <p:cNvSpPr>
            <a:spLocks noGrp="1"/>
          </p:cNvSpPr>
          <p:nvPr>
            <p:ph type="sldNum" sz="quarter" idx="12"/>
          </p:nvPr>
        </p:nvSpPr>
        <p:spPr/>
        <p:txBody>
          <a:bodyPr/>
          <a:lstStyle/>
          <a:p>
            <a:fld id="{08FF37E2-84FC-49F1-8E32-F83BCF3E5694}" type="slidenum">
              <a:rPr lang="en-US" smtClean="0"/>
              <a:t>40</a:t>
            </a:fld>
            <a:endParaRPr lang="en-US"/>
          </a:p>
        </p:txBody>
      </p:sp>
      <p:graphicFrame>
        <p:nvGraphicFramePr>
          <p:cNvPr id="5" name="Content Placeholder 3">
            <a:extLst>
              <a:ext uri="{FF2B5EF4-FFF2-40B4-BE49-F238E27FC236}">
                <a16:creationId xmlns="" xmlns:a16="http://schemas.microsoft.com/office/drawing/2014/main" id="{8E732BF2-FB4C-3D6D-8F51-A419A8D43399}"/>
              </a:ext>
            </a:extLst>
          </p:cNvPr>
          <p:cNvGraphicFramePr>
            <a:graphicFrameLocks/>
          </p:cNvGraphicFramePr>
          <p:nvPr>
            <p:custDataLst>
              <p:tags r:id="rId1"/>
            </p:custDataLst>
            <p:extLst>
              <p:ext uri="{D42A27DB-BD31-4B8C-83A1-F6EECF244321}">
                <p14:modId xmlns:p14="http://schemas.microsoft.com/office/powerpoint/2010/main" val="1821700924"/>
              </p:ext>
            </p:extLst>
          </p:nvPr>
        </p:nvGraphicFramePr>
        <p:xfrm>
          <a:off x="373966" y="1414143"/>
          <a:ext cx="11208433" cy="5071062"/>
        </p:xfrm>
        <a:graphic>
          <a:graphicData uri="http://schemas.openxmlformats.org/drawingml/2006/table">
            <a:tbl>
              <a:tblPr firstRow="1" bandRow="1">
                <a:tableStyleId>{5C22544A-7EE6-4342-B048-85BDC9FD1C3A}</a:tableStyleId>
              </a:tblPr>
              <a:tblGrid>
                <a:gridCol w="3761936">
                  <a:extLst>
                    <a:ext uri="{9D8B030D-6E8A-4147-A177-3AD203B41FA5}">
                      <a16:colId xmlns="" xmlns:a16="http://schemas.microsoft.com/office/drawing/2014/main" val="20000"/>
                    </a:ext>
                  </a:extLst>
                </a:gridCol>
                <a:gridCol w="3235569">
                  <a:extLst>
                    <a:ext uri="{9D8B030D-6E8A-4147-A177-3AD203B41FA5}">
                      <a16:colId xmlns="" xmlns:a16="http://schemas.microsoft.com/office/drawing/2014/main" val="20001"/>
                    </a:ext>
                  </a:extLst>
                </a:gridCol>
                <a:gridCol w="4210928">
                  <a:extLst>
                    <a:ext uri="{9D8B030D-6E8A-4147-A177-3AD203B41FA5}">
                      <a16:colId xmlns="" xmlns:a16="http://schemas.microsoft.com/office/drawing/2014/main" val="20002"/>
                    </a:ext>
                  </a:extLst>
                </a:gridCol>
              </a:tblGrid>
              <a:tr h="680094">
                <a:tc>
                  <a:txBody>
                    <a:bodyPr/>
                    <a:lstStyle/>
                    <a:p>
                      <a:pPr algn="ctr">
                        <a:lnSpc>
                          <a:spcPct val="107000"/>
                        </a:lnSpc>
                        <a:spcAft>
                          <a:spcPts val="80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Hạng mục</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gn="ctr">
                        <a:lnSpc>
                          <a:spcPct val="107000"/>
                        </a:lnSpc>
                        <a:spcAft>
                          <a:spcPts val="80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Chi phí (VNĐ)</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gn="ct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Ghi chú</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0"/>
                  </a:ext>
                </a:extLst>
              </a:tr>
              <a:tr h="681426">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Tài liệu truyền thông</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3.0</a:t>
                      </a:r>
                      <a:r>
                        <a:rPr lang="vi-VN" sz="2800">
                          <a:effectLst/>
                          <a:latin typeface="Times New Roman" panose="02020603050405020304" pitchFamily="18" charset="0"/>
                          <a:ea typeface="Calibri" panose="020F0502020204030204" pitchFamily="34" charset="0"/>
                          <a:cs typeface="Times New Roman" panose="02020603050405020304" pitchFamily="18" charset="0"/>
                        </a:rPr>
                        <a:t>00.000</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In tờ rơi, bảng hướng dẫn</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1"/>
                  </a:ext>
                </a:extLst>
              </a:tr>
              <a:tr h="833964">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Công cụ QR &amp; phân tích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5</a:t>
                      </a:r>
                      <a:r>
                        <a:rPr lang="vi-VN" sz="2800">
                          <a:effectLst/>
                          <a:latin typeface="Times New Roman" panose="02020603050405020304" pitchFamily="18" charset="0"/>
                          <a:ea typeface="Calibri" panose="020F0502020204030204" pitchFamily="34" charset="0"/>
                          <a:cs typeface="Times New Roman" panose="02020603050405020304" pitchFamily="18" charset="0"/>
                        </a:rPr>
                        <a:t>00.000</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Cài đặt, duy trì</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2"/>
                  </a:ext>
                </a:extLst>
              </a:tr>
              <a:tr h="680094">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Đào tạo nội bộ</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1.0</a:t>
                      </a:r>
                      <a:r>
                        <a:rPr lang="vi-VN" sz="2800">
                          <a:effectLst/>
                          <a:latin typeface="Times New Roman" panose="02020603050405020304" pitchFamily="18" charset="0"/>
                          <a:ea typeface="Calibri" panose="020F0502020204030204" pitchFamily="34" charset="0"/>
                          <a:cs typeface="Times New Roman" panose="02020603050405020304" pitchFamily="18" charset="0"/>
                        </a:rPr>
                        <a:t>00.000</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Tài liệu, giảng viên</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3"/>
                  </a:ext>
                </a:extLst>
              </a:tr>
              <a:tr h="833964">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Quà cảm ơn người bệnh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2</a:t>
                      </a:r>
                      <a:r>
                        <a:rPr lang="vi-VN" sz="2800">
                          <a:effectLst/>
                          <a:latin typeface="Times New Roman" panose="02020603050405020304" pitchFamily="18" charset="0"/>
                          <a:ea typeface="Calibri" panose="020F0502020204030204" pitchFamily="34" charset="0"/>
                          <a:cs typeface="Times New Roman" panose="02020603050405020304" pitchFamily="18" charset="0"/>
                        </a:rPr>
                        <a:t>0.000.000</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Quà nhỏ khi xuất viện</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extLst>
                  <a:ext uri="{0D108BD9-81ED-4DB2-BD59-A6C34878D82A}">
                    <a16:rowId xmlns="" xmlns:a16="http://schemas.microsoft.com/office/drawing/2014/main" val="10004"/>
                  </a:ext>
                </a:extLst>
              </a:tr>
              <a:tr h="680760">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Nguồn khác</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Đóng góp hiện vật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 </a:t>
                      </a:r>
                    </a:p>
                  </a:txBody>
                  <a:tcPr marL="68580" marR="68580" marT="9525" marB="0" anchor="ctr"/>
                </a:tc>
                <a:extLst>
                  <a:ext uri="{0D108BD9-81ED-4DB2-BD59-A6C34878D82A}">
                    <a16:rowId xmlns="" xmlns:a16="http://schemas.microsoft.com/office/drawing/2014/main" val="10005"/>
                  </a:ext>
                </a:extLst>
              </a:tr>
              <a:tr h="680760">
                <a:tc>
                  <a:txBody>
                    <a:bodyPr/>
                    <a:lstStyle/>
                    <a:p>
                      <a:pP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TỔNG CỘNG</a:t>
                      </a:r>
                    </a:p>
                  </a:txBody>
                  <a:tcPr marL="68580" marR="68580" marT="9525" marB="0" anchor="ctr"/>
                </a:tc>
                <a:tc>
                  <a:txBody>
                    <a:bodyPr/>
                    <a:lstStyle/>
                    <a:p>
                      <a:pP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24.500.000</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tc>
                <a:tc>
                  <a:txBody>
                    <a:bodyPr/>
                    <a:lstStyle/>
                    <a:p>
                      <a:pPr>
                        <a:lnSpc>
                          <a:spcPct val="107000"/>
                        </a:lnSpc>
                        <a:spcAft>
                          <a:spcPts val="80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68580" marR="68580" marT="9525" marB="0" anchor="ctr"/>
                </a:tc>
                <a:extLst>
                  <a:ext uri="{0D108BD9-81ED-4DB2-BD59-A6C34878D82A}">
                    <a16:rowId xmlns="" xmlns:a16="http://schemas.microsoft.com/office/drawing/2014/main" val="10006"/>
                  </a:ext>
                </a:extLst>
              </a:tr>
            </a:tbl>
          </a:graphicData>
        </a:graphic>
      </p:graphicFrame>
      <p:sp>
        <p:nvSpPr>
          <p:cNvPr id="6" name="Title 1">
            <a:extLst>
              <a:ext uri="{FF2B5EF4-FFF2-40B4-BE49-F238E27FC236}">
                <a16:creationId xmlns="" xmlns:a16="http://schemas.microsoft.com/office/drawing/2014/main" id="{31AF6465-FF1F-DE85-3CB4-4F7E68631AFA}"/>
              </a:ext>
            </a:extLst>
          </p:cNvPr>
          <p:cNvSpPr>
            <a:spLocks noGrp="1"/>
          </p:cNvSpPr>
          <p:nvPr>
            <p:ph type="title"/>
          </p:nvPr>
        </p:nvSpPr>
        <p:spPr>
          <a:xfrm>
            <a:off x="3221502" y="322263"/>
            <a:ext cx="8862548" cy="744535"/>
          </a:xfrm>
        </p:spPr>
        <p:txBody>
          <a:bodyPr>
            <a:noAutofit/>
          </a:bodyPr>
          <a:lstStyle/>
          <a:p>
            <a:r>
              <a:rPr lang="en-US" sz="2700" b="1" dirty="0" err="1">
                <a:latin typeface="Times New Roman" panose="02020603050405020304" pitchFamily="18" charset="0"/>
                <a:cs typeface="Times New Roman" panose="02020603050405020304" pitchFamily="18" charset="0"/>
              </a:rPr>
              <a:t>Ví</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dụ</a:t>
            </a:r>
            <a:r>
              <a:rPr lang="en-US" sz="2700" b="1" dirty="0">
                <a:latin typeface="Times New Roman" panose="02020603050405020304" pitchFamily="18" charset="0"/>
                <a:cs typeface="Times New Roman" panose="02020603050405020304" pitchFamily="18" charset="0"/>
              </a:rPr>
              <a:t> chi </a:t>
            </a:r>
            <a:r>
              <a:rPr lang="en-US" sz="2700" b="1" dirty="0" err="1">
                <a:latin typeface="Times New Roman" panose="02020603050405020304" pitchFamily="18" charset="0"/>
                <a:cs typeface="Times New Roman" panose="02020603050405020304" pitchFamily="18" charset="0"/>
              </a:rPr>
              <a:t>phí</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đề</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án</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nâng</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cao</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sự</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hài</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lòng</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người</a:t>
            </a:r>
            <a:r>
              <a:rPr lang="en-US" sz="2700" b="1" dirty="0">
                <a:latin typeface="Times New Roman" panose="02020603050405020304" pitchFamily="18" charset="0"/>
                <a:cs typeface="Times New Roman" panose="02020603050405020304" pitchFamily="18" charset="0"/>
              </a:rPr>
              <a:t> </a:t>
            </a:r>
            <a:r>
              <a:rPr lang="en-US" sz="2700" b="1" dirty="0" err="1">
                <a:latin typeface="Times New Roman" panose="02020603050405020304" pitchFamily="18" charset="0"/>
                <a:cs typeface="Times New Roman" panose="02020603050405020304" pitchFamily="18" charset="0"/>
              </a:rPr>
              <a:t>bệnh</a:t>
            </a:r>
            <a:endParaRPr lang="en-US" sz="27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44197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DBC61E-1126-BAB7-016D-53AF021A4129}"/>
              </a:ext>
            </a:extLst>
          </p:cNvPr>
          <p:cNvSpPr>
            <a:spLocks noGrp="1"/>
          </p:cNvSpPr>
          <p:nvPr>
            <p:ph type="title"/>
          </p:nvPr>
        </p:nvSpPr>
        <p:spPr>
          <a:xfrm>
            <a:off x="3165230" y="368410"/>
            <a:ext cx="7920111" cy="609598"/>
          </a:xfrm>
        </p:spPr>
        <p:txBody>
          <a:bodyPr>
            <a:normAutofit fontScale="90000"/>
          </a:bodyPr>
          <a:lstStyle/>
          <a:p>
            <a:r>
              <a:rPr lang="en-US" b="1">
                <a:latin typeface="Times New Roman" panose="02020603050405020304" pitchFamily="18" charset="0"/>
                <a:cs typeface="Times New Roman" panose="02020603050405020304" pitchFamily="18" charset="0"/>
              </a:rPr>
              <a:t>2. Kế hoạch triển khai theo tiến độ </a:t>
            </a:r>
            <a:br>
              <a:rPr lang="en-US" b="1">
                <a:latin typeface="Times New Roman" panose="02020603050405020304" pitchFamily="18" charset="0"/>
                <a:cs typeface="Times New Roman" panose="02020603050405020304" pitchFamily="18" charset="0"/>
              </a:rPr>
            </a:br>
            <a:r>
              <a:rPr lang="en-US" b="1">
                <a:latin typeface="Times New Roman" panose="02020603050405020304" pitchFamily="18" charset="0"/>
                <a:cs typeface="Times New Roman" panose="02020603050405020304" pitchFamily="18" charset="0"/>
              </a:rPr>
              <a:t>(Bảng biểu đồ Gantt )</a:t>
            </a:r>
          </a:p>
        </p:txBody>
      </p:sp>
      <p:graphicFrame>
        <p:nvGraphicFramePr>
          <p:cNvPr id="5" name="Content Placeholder 4">
            <a:extLst>
              <a:ext uri="{FF2B5EF4-FFF2-40B4-BE49-F238E27FC236}">
                <a16:creationId xmlns="" xmlns:a16="http://schemas.microsoft.com/office/drawing/2014/main" id="{01ABC23D-1391-307D-3B7B-163B48519CCE}"/>
              </a:ext>
            </a:extLst>
          </p:cNvPr>
          <p:cNvGraphicFramePr>
            <a:graphicFrameLocks noGrp="1"/>
          </p:cNvGraphicFramePr>
          <p:nvPr>
            <p:ph idx="1"/>
            <p:extLst>
              <p:ext uri="{D42A27DB-BD31-4B8C-83A1-F6EECF244321}">
                <p14:modId xmlns:p14="http://schemas.microsoft.com/office/powerpoint/2010/main" val="523713159"/>
              </p:ext>
            </p:extLst>
          </p:nvPr>
        </p:nvGraphicFramePr>
        <p:xfrm>
          <a:off x="609600" y="1518834"/>
          <a:ext cx="10942820" cy="5183988"/>
        </p:xfrm>
        <a:graphic>
          <a:graphicData uri="http://schemas.openxmlformats.org/drawingml/2006/table">
            <a:tbl>
              <a:tblPr firstRow="1" firstCol="1" bandRow="1">
                <a:tableStyleId>{21E4AEA4-8DFA-4A89-87EB-49C32662AFE0}</a:tableStyleId>
              </a:tblPr>
              <a:tblGrid>
                <a:gridCol w="1092591">
                  <a:extLst>
                    <a:ext uri="{9D8B030D-6E8A-4147-A177-3AD203B41FA5}">
                      <a16:colId xmlns="" xmlns:a16="http://schemas.microsoft.com/office/drawing/2014/main" val="1291589614"/>
                    </a:ext>
                  </a:extLst>
                </a:gridCol>
                <a:gridCol w="778510">
                  <a:extLst>
                    <a:ext uri="{9D8B030D-6E8A-4147-A177-3AD203B41FA5}">
                      <a16:colId xmlns="" xmlns:a16="http://schemas.microsoft.com/office/drawing/2014/main" val="2392468446"/>
                    </a:ext>
                  </a:extLst>
                </a:gridCol>
                <a:gridCol w="823968">
                  <a:extLst>
                    <a:ext uri="{9D8B030D-6E8A-4147-A177-3AD203B41FA5}">
                      <a16:colId xmlns="" xmlns:a16="http://schemas.microsoft.com/office/drawing/2014/main" val="3089519870"/>
                    </a:ext>
                  </a:extLst>
                </a:gridCol>
                <a:gridCol w="823968">
                  <a:extLst>
                    <a:ext uri="{9D8B030D-6E8A-4147-A177-3AD203B41FA5}">
                      <a16:colId xmlns="" xmlns:a16="http://schemas.microsoft.com/office/drawing/2014/main" val="3001176722"/>
                    </a:ext>
                  </a:extLst>
                </a:gridCol>
                <a:gridCol w="823968">
                  <a:extLst>
                    <a:ext uri="{9D8B030D-6E8A-4147-A177-3AD203B41FA5}">
                      <a16:colId xmlns="" xmlns:a16="http://schemas.microsoft.com/office/drawing/2014/main" val="1930199235"/>
                    </a:ext>
                  </a:extLst>
                </a:gridCol>
                <a:gridCol w="823968">
                  <a:extLst>
                    <a:ext uri="{9D8B030D-6E8A-4147-A177-3AD203B41FA5}">
                      <a16:colId xmlns="" xmlns:a16="http://schemas.microsoft.com/office/drawing/2014/main" val="944919863"/>
                    </a:ext>
                  </a:extLst>
                </a:gridCol>
                <a:gridCol w="825121">
                  <a:extLst>
                    <a:ext uri="{9D8B030D-6E8A-4147-A177-3AD203B41FA5}">
                      <a16:colId xmlns="" xmlns:a16="http://schemas.microsoft.com/office/drawing/2014/main" val="354015251"/>
                    </a:ext>
                  </a:extLst>
                </a:gridCol>
                <a:gridCol w="825121">
                  <a:extLst>
                    <a:ext uri="{9D8B030D-6E8A-4147-A177-3AD203B41FA5}">
                      <a16:colId xmlns="" xmlns:a16="http://schemas.microsoft.com/office/drawing/2014/main" val="3566231870"/>
                    </a:ext>
                  </a:extLst>
                </a:gridCol>
                <a:gridCol w="825121">
                  <a:extLst>
                    <a:ext uri="{9D8B030D-6E8A-4147-A177-3AD203B41FA5}">
                      <a16:colId xmlns="" xmlns:a16="http://schemas.microsoft.com/office/drawing/2014/main" val="2101943844"/>
                    </a:ext>
                  </a:extLst>
                </a:gridCol>
                <a:gridCol w="825121">
                  <a:extLst>
                    <a:ext uri="{9D8B030D-6E8A-4147-A177-3AD203B41FA5}">
                      <a16:colId xmlns="" xmlns:a16="http://schemas.microsoft.com/office/drawing/2014/main" val="4277959183"/>
                    </a:ext>
                  </a:extLst>
                </a:gridCol>
                <a:gridCol w="825121">
                  <a:extLst>
                    <a:ext uri="{9D8B030D-6E8A-4147-A177-3AD203B41FA5}">
                      <a16:colId xmlns="" xmlns:a16="http://schemas.microsoft.com/office/drawing/2014/main" val="181884812"/>
                    </a:ext>
                  </a:extLst>
                </a:gridCol>
                <a:gridCol w="825121">
                  <a:extLst>
                    <a:ext uri="{9D8B030D-6E8A-4147-A177-3AD203B41FA5}">
                      <a16:colId xmlns="" xmlns:a16="http://schemas.microsoft.com/office/drawing/2014/main" val="519388883"/>
                    </a:ext>
                  </a:extLst>
                </a:gridCol>
                <a:gridCol w="825121">
                  <a:extLst>
                    <a:ext uri="{9D8B030D-6E8A-4147-A177-3AD203B41FA5}">
                      <a16:colId xmlns="" xmlns:a16="http://schemas.microsoft.com/office/drawing/2014/main" val="2705852845"/>
                    </a:ext>
                  </a:extLst>
                </a:gridCol>
              </a:tblGrid>
              <a:tr h="492846">
                <a:tc rowSpan="2">
                  <a:txBody>
                    <a:bodyPr/>
                    <a:lstStyle/>
                    <a:p>
                      <a:pPr algn="just">
                        <a:lnSpc>
                          <a:spcPct val="150000"/>
                        </a:lnSpc>
                        <a:spcAft>
                          <a:spcPts val="600"/>
                        </a:spcAft>
                        <a:buNone/>
                      </a:pPr>
                      <a:endParaRPr lang="en-US" sz="2000">
                        <a:effectLst/>
                        <a:latin typeface="Times New Roman" panose="02020603050405020304" pitchFamily="18" charset="0"/>
                        <a:cs typeface="Times New Roman" panose="02020603050405020304" pitchFamily="18" charset="0"/>
                      </a:endParaRPr>
                    </a:p>
                    <a:p>
                      <a:pPr algn="just">
                        <a:lnSpc>
                          <a:spcPct val="150000"/>
                        </a:lnSpc>
                        <a:spcAft>
                          <a:spcPts val="600"/>
                        </a:spcAft>
                        <a:buNone/>
                      </a:pPr>
                      <a:r>
                        <a:rPr lang="en-US" sz="2000">
                          <a:effectLst/>
                          <a:latin typeface="Times New Roman" panose="02020603050405020304" pitchFamily="18" charset="0"/>
                          <a:cs typeface="Times New Roman" panose="02020603050405020304" pitchFamily="18" charset="0"/>
                        </a:rPr>
                        <a:t>NỘI DUNG CÔNG VIỆC</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gridSpan="12">
                  <a:txBody>
                    <a:bodyPr/>
                    <a:lstStyle/>
                    <a:p>
                      <a:pPr algn="ctr">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ctr">
                        <a:lnSpc>
                          <a:spcPts val="1600"/>
                        </a:lnSpc>
                        <a:spcAft>
                          <a:spcPts val="1000"/>
                        </a:spcAft>
                        <a:buNone/>
                      </a:pPr>
                      <a:r>
                        <a:rPr lang="en-US" sz="2000">
                          <a:effectLst/>
                          <a:latin typeface="Times New Roman" panose="02020603050405020304" pitchFamily="18" charset="0"/>
                          <a:cs typeface="Times New Roman" panose="02020603050405020304" pitchFamily="18" charset="0"/>
                        </a:rPr>
                        <a:t>THÁNG</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559683466"/>
                  </a:ext>
                </a:extLst>
              </a:tr>
              <a:tr h="1599312">
                <a:tc vMerge="1">
                  <a:txBody>
                    <a:bodyPr/>
                    <a:lstStyle/>
                    <a:p>
                      <a:endParaRPr lang="en-US"/>
                    </a:p>
                  </a:txBody>
                  <a:tcPr/>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T1</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T2</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T3</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T4</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T5</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T6</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T7</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T8</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T9</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T10</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T11</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T12</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860172347"/>
                  </a:ext>
                </a:extLst>
              </a:tr>
              <a:tr h="628330">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CV1</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15/01</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325573367"/>
                  </a:ext>
                </a:extLst>
              </a:tr>
              <a:tr h="628330">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CV2</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10/02</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657506531"/>
                  </a:ext>
                </a:extLst>
              </a:tr>
              <a:tr h="628330">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CV3</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20/03</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10/04</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3481540829"/>
                  </a:ext>
                </a:extLst>
              </a:tr>
              <a:tr h="628330">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CV4</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10/04</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15/05</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endParaRPr lang="en-US" sz="2000">
                        <a:effectLst/>
                        <a:latin typeface="Times New Roman" panose="02020603050405020304" pitchFamily="18" charset="0"/>
                        <a:cs typeface="Times New Roman" panose="02020603050405020304" pitchFamily="18" charset="0"/>
                      </a:endParaRPr>
                    </a:p>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12/02</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136773031"/>
                  </a:ext>
                </a:extLst>
              </a:tr>
              <a:tr h="308468">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ts val="1600"/>
                        </a:lnSpc>
                        <a:spcAft>
                          <a:spcPts val="1000"/>
                        </a:spcAft>
                        <a:buNone/>
                      </a:pPr>
                      <a:r>
                        <a:rPr lang="en-US" sz="200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585956678"/>
                  </a:ext>
                </a:extLst>
              </a:tr>
            </a:tbl>
          </a:graphicData>
        </a:graphic>
      </p:graphicFrame>
      <p:sp>
        <p:nvSpPr>
          <p:cNvPr id="4" name="Slide Number Placeholder 3">
            <a:extLst>
              <a:ext uri="{FF2B5EF4-FFF2-40B4-BE49-F238E27FC236}">
                <a16:creationId xmlns="" xmlns:a16="http://schemas.microsoft.com/office/drawing/2014/main" id="{63A8F196-CC12-F454-9507-F2304F68F6D8}"/>
              </a:ext>
            </a:extLst>
          </p:cNvPr>
          <p:cNvSpPr>
            <a:spLocks noGrp="1"/>
          </p:cNvSpPr>
          <p:nvPr>
            <p:ph type="sldNum" sz="quarter" idx="12"/>
          </p:nvPr>
        </p:nvSpPr>
        <p:spPr/>
        <p:txBody>
          <a:bodyPr/>
          <a:lstStyle/>
          <a:p>
            <a:fld id="{08FF37E2-84FC-49F1-8E32-F83BCF3E5694}" type="slidenum">
              <a:rPr lang="en-US" smtClean="0"/>
              <a:t>41</a:t>
            </a:fld>
            <a:endParaRPr lang="en-US"/>
          </a:p>
        </p:txBody>
      </p:sp>
    </p:spTree>
    <p:extLst>
      <p:ext uri="{BB962C8B-B14F-4D97-AF65-F5344CB8AC3E}">
        <p14:creationId xmlns:p14="http://schemas.microsoft.com/office/powerpoint/2010/main" val="38454750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0CEF8FC5-89AF-449A-6B1E-2456295C32A8}"/>
              </a:ext>
            </a:extLst>
          </p:cNvPr>
          <p:cNvSpPr>
            <a:spLocks noGrp="1"/>
          </p:cNvSpPr>
          <p:nvPr>
            <p:ph type="sldNum" sz="quarter" idx="12"/>
          </p:nvPr>
        </p:nvSpPr>
        <p:spPr/>
        <p:txBody>
          <a:bodyPr/>
          <a:lstStyle/>
          <a:p>
            <a:fld id="{08FF37E2-84FC-49F1-8E32-F83BCF3E5694}" type="slidenum">
              <a:rPr lang="en-US" smtClean="0"/>
              <a:t>42</a:t>
            </a:fld>
            <a:endParaRPr lang="en-US"/>
          </a:p>
        </p:txBody>
      </p:sp>
      <p:sp>
        <p:nvSpPr>
          <p:cNvPr id="5" name="Content Placeholder 2">
            <a:extLst>
              <a:ext uri="{FF2B5EF4-FFF2-40B4-BE49-F238E27FC236}">
                <a16:creationId xmlns="" xmlns:a16="http://schemas.microsoft.com/office/drawing/2014/main" id="{4656E6AA-7FF5-8E5A-96D0-0F4D1B6EC02B}"/>
              </a:ext>
            </a:extLst>
          </p:cNvPr>
          <p:cNvSpPr txBox="1">
            <a:spLocks/>
          </p:cNvSpPr>
          <p:nvPr/>
        </p:nvSpPr>
        <p:spPr>
          <a:xfrm>
            <a:off x="618978" y="1744132"/>
            <a:ext cx="10888394" cy="3854810"/>
          </a:xfrm>
          <a:prstGeom prst="rect">
            <a:avLst/>
          </a:prstGeom>
        </p:spPr>
        <p:txBody>
          <a:bodyPr vert="horz" lIns="91440" tIns="45720" rIns="91440" bIns="45720" rtlCol="0" anchor="ctr">
            <a:noAutofit/>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marL="457200" indent="-457200">
              <a:spcBef>
                <a:spcPts val="600"/>
              </a:spcBef>
              <a:spcAft>
                <a:spcPts val="600"/>
              </a:spcAft>
              <a:buFont typeface="Arial" panose="020B0604020202020204" pitchFamily="34" charset="0"/>
              <a:buChar char="•"/>
            </a:pPr>
            <a:r>
              <a:rPr lang="vi-VN" sz="2400">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Đề xuất biện pháp đảm bảo cải tiến được duy trì lâu dài:</a:t>
            </a:r>
          </a:p>
          <a:p>
            <a:pPr lvl="1">
              <a:spcBef>
                <a:spcPts val="600"/>
              </a:spcBef>
              <a:spcAft>
                <a:spcPts val="600"/>
              </a:spcAft>
            </a:pPr>
            <a:r>
              <a:rPr lang="vi-VN" sz="24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Đào tạo định kỳ,</a:t>
            </a:r>
          </a:p>
          <a:p>
            <a:pPr lvl="1">
              <a:spcBef>
                <a:spcPts val="600"/>
              </a:spcBef>
              <a:spcAft>
                <a:spcPts val="600"/>
              </a:spcAft>
            </a:pPr>
            <a:r>
              <a:rPr lang="vi-VN" sz="24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Giám sát liên tục,</a:t>
            </a:r>
          </a:p>
          <a:p>
            <a:pPr lvl="1">
              <a:spcBef>
                <a:spcPts val="600"/>
              </a:spcBef>
              <a:spcAft>
                <a:spcPts val="600"/>
              </a:spcAft>
            </a:pPr>
            <a:r>
              <a:rPr lang="vi-VN" sz="24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Nhân rộng mô hình thành công.</a:t>
            </a:r>
          </a:p>
          <a:p>
            <a:pPr marL="457200" indent="-457200">
              <a:spcBef>
                <a:spcPts val="600"/>
              </a:spcBef>
              <a:spcAft>
                <a:spcPts val="600"/>
              </a:spcAft>
              <a:buFont typeface="Arial" panose="020B0604020202020204" pitchFamily="34" charset="0"/>
              <a:buChar char="•"/>
            </a:pPr>
            <a:r>
              <a:rPr lang="vi-VN" sz="2400">
                <a:solidFill>
                  <a:schemeClr val="bg1"/>
                </a:solidFill>
                <a:latin typeface="Times New Roman" panose="02020603050405020304" pitchFamily="18" charset="0"/>
                <a:ea typeface="Calibri" panose="020F0502020204030204" pitchFamily="34" charset="0"/>
                <a:cs typeface="Times New Roman" panose="02020603050405020304" pitchFamily="18" charset="0"/>
              </a:rPr>
              <a:t>Kết hợp khen thưởng, chia sẻ kinh nghiệm để khuyến khích duy trì.</a:t>
            </a:r>
            <a:endParaRPr lang="vi-VN"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Title 1">
            <a:extLst>
              <a:ext uri="{FF2B5EF4-FFF2-40B4-BE49-F238E27FC236}">
                <a16:creationId xmlns="" xmlns:a16="http://schemas.microsoft.com/office/drawing/2014/main" id="{A184A8E5-B0D1-6CE8-C5EE-D99E0C02F607}"/>
              </a:ext>
            </a:extLst>
          </p:cNvPr>
          <p:cNvSpPr>
            <a:spLocks noGrp="1"/>
          </p:cNvSpPr>
          <p:nvPr>
            <p:ph type="title"/>
          </p:nvPr>
        </p:nvSpPr>
        <p:spPr>
          <a:xfrm>
            <a:off x="3432517" y="288394"/>
            <a:ext cx="7680960" cy="921428"/>
          </a:xfrm>
        </p:spPr>
        <p:txBody>
          <a:bodyPr>
            <a:noAutofit/>
          </a:bodyPr>
          <a:lstStyle/>
          <a:p>
            <a:r>
              <a:rPr lang="en-US" sz="3000" b="1" dirty="0">
                <a:latin typeface="Times New Roman" panose="02020603050405020304" pitchFamily="18" charset="0"/>
                <a:cs typeface="Times New Roman" panose="02020603050405020304" pitchFamily="18" charset="0"/>
              </a:rPr>
              <a:t>3</a:t>
            </a:r>
            <a:r>
              <a:rPr lang="en-US" sz="3000" b="1">
                <a:latin typeface="Times New Roman" panose="02020603050405020304" pitchFamily="18" charset="0"/>
                <a:cs typeface="Times New Roman" panose="02020603050405020304" pitchFamily="18" charset="0"/>
              </a:rPr>
              <a:t>. </a:t>
            </a:r>
            <a:r>
              <a:rPr sz="3000" b="1" dirty="0" err="1">
                <a:latin typeface="Times New Roman" panose="02020603050405020304" pitchFamily="18" charset="0"/>
                <a:cs typeface="Times New Roman" panose="02020603050405020304" pitchFamily="18" charset="0"/>
              </a:rPr>
              <a:t>Kế</a:t>
            </a:r>
            <a:r>
              <a:rPr sz="3000" b="1" dirty="0">
                <a:latin typeface="Times New Roman" panose="02020603050405020304" pitchFamily="18" charset="0"/>
                <a:cs typeface="Times New Roman" panose="02020603050405020304" pitchFamily="18" charset="0"/>
              </a:rPr>
              <a:t> </a:t>
            </a:r>
            <a:r>
              <a:rPr sz="3000" b="1" dirty="0" err="1">
                <a:latin typeface="Times New Roman" panose="02020603050405020304" pitchFamily="18" charset="0"/>
                <a:cs typeface="Times New Roman" panose="02020603050405020304" pitchFamily="18" charset="0"/>
              </a:rPr>
              <a:t>hoạch</a:t>
            </a:r>
            <a:r>
              <a:rPr sz="3000" b="1" dirty="0">
                <a:latin typeface="Times New Roman" panose="02020603050405020304" pitchFamily="18" charset="0"/>
                <a:cs typeface="Times New Roman" panose="02020603050405020304" pitchFamily="18" charset="0"/>
              </a:rPr>
              <a:t> </a:t>
            </a:r>
            <a:r>
              <a:rPr sz="3000" b="1" dirty="0" err="1">
                <a:latin typeface="Times New Roman" panose="02020603050405020304" pitchFamily="18" charset="0"/>
                <a:cs typeface="Times New Roman" panose="02020603050405020304" pitchFamily="18" charset="0"/>
              </a:rPr>
              <a:t>duy</a:t>
            </a:r>
            <a:r>
              <a:rPr sz="3000" b="1" dirty="0">
                <a:latin typeface="Times New Roman" panose="02020603050405020304" pitchFamily="18" charset="0"/>
                <a:cs typeface="Times New Roman" panose="02020603050405020304" pitchFamily="18" charset="0"/>
              </a:rPr>
              <a:t> </a:t>
            </a:r>
            <a:r>
              <a:rPr sz="3000" b="1" dirty="0" err="1">
                <a:latin typeface="Times New Roman" panose="02020603050405020304" pitchFamily="18" charset="0"/>
                <a:cs typeface="Times New Roman" panose="02020603050405020304" pitchFamily="18" charset="0"/>
              </a:rPr>
              <a:t>trì</a:t>
            </a:r>
            <a:r>
              <a:rPr sz="3000" b="1" dirty="0">
                <a:latin typeface="Times New Roman" panose="02020603050405020304" pitchFamily="18" charset="0"/>
                <a:cs typeface="Times New Roman" panose="02020603050405020304" pitchFamily="18" charset="0"/>
              </a:rPr>
              <a:t> </a:t>
            </a:r>
            <a:r>
              <a:rPr sz="3000" b="1" dirty="0" err="1">
                <a:latin typeface="Times New Roman" panose="02020603050405020304" pitchFamily="18" charset="0"/>
                <a:cs typeface="Times New Roman" panose="02020603050405020304" pitchFamily="18" charset="0"/>
              </a:rPr>
              <a:t>bền</a:t>
            </a:r>
            <a:r>
              <a:rPr sz="3000" b="1" dirty="0">
                <a:latin typeface="Times New Roman" panose="02020603050405020304" pitchFamily="18" charset="0"/>
                <a:cs typeface="Times New Roman" panose="02020603050405020304" pitchFamily="18" charset="0"/>
              </a:rPr>
              <a:t> </a:t>
            </a:r>
            <a:r>
              <a:rPr sz="3000" b="1" dirty="0" err="1">
                <a:latin typeface="Times New Roman" panose="02020603050405020304" pitchFamily="18" charset="0"/>
                <a:cs typeface="Times New Roman" panose="02020603050405020304" pitchFamily="18" charset="0"/>
              </a:rPr>
              <a:t>vững</a:t>
            </a:r>
            <a:endParaRPr sz="3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338540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81505C1-4A49-D515-2E97-71C6CA172D23}"/>
              </a:ext>
            </a:extLst>
          </p:cNvPr>
          <p:cNvSpPr>
            <a:spLocks noGrp="1"/>
          </p:cNvSpPr>
          <p:nvPr>
            <p:ph type="title"/>
          </p:nvPr>
        </p:nvSpPr>
        <p:spPr>
          <a:xfrm>
            <a:off x="3376246" y="253218"/>
            <a:ext cx="7596554" cy="813581"/>
          </a:xfrm>
        </p:spPr>
        <p:txBody>
          <a:bodyPr>
            <a:normAutofit/>
          </a:bodyPr>
          <a:lstStyle/>
          <a:p>
            <a:r>
              <a:rPr lang="en-US" sz="3200" b="1">
                <a:latin typeface="Times New Roman" panose="02020603050405020304" pitchFamily="18" charset="0"/>
                <a:cs typeface="Times New Roman" panose="02020603050405020304" pitchFamily="18" charset="0"/>
              </a:rPr>
              <a:t> V. KIẾN NGHỊ VÀ ĐỀ XUẤT:</a:t>
            </a:r>
          </a:p>
        </p:txBody>
      </p:sp>
      <p:sp>
        <p:nvSpPr>
          <p:cNvPr id="3" name="Content Placeholder 2">
            <a:extLst>
              <a:ext uri="{FF2B5EF4-FFF2-40B4-BE49-F238E27FC236}">
                <a16:creationId xmlns="" xmlns:a16="http://schemas.microsoft.com/office/drawing/2014/main" id="{5C307A2F-1C4F-B07D-04DA-728257C41A46}"/>
              </a:ext>
            </a:extLst>
          </p:cNvPr>
          <p:cNvSpPr>
            <a:spLocks noGrp="1"/>
          </p:cNvSpPr>
          <p:nvPr>
            <p:ph idx="1"/>
          </p:nvPr>
        </p:nvSpPr>
        <p:spPr/>
        <p:txBody>
          <a:bodyPr/>
          <a:lstStyle/>
          <a:p>
            <a:endParaRPr lang="en-US"/>
          </a:p>
        </p:txBody>
      </p:sp>
      <p:sp>
        <p:nvSpPr>
          <p:cNvPr id="4" name="Slide Number Placeholder 3">
            <a:extLst>
              <a:ext uri="{FF2B5EF4-FFF2-40B4-BE49-F238E27FC236}">
                <a16:creationId xmlns="" xmlns:a16="http://schemas.microsoft.com/office/drawing/2014/main" id="{F4B71319-9DD1-1475-0ABB-7E9A08EABDAA}"/>
              </a:ext>
            </a:extLst>
          </p:cNvPr>
          <p:cNvSpPr>
            <a:spLocks noGrp="1"/>
          </p:cNvSpPr>
          <p:nvPr>
            <p:ph type="sldNum" sz="quarter" idx="12"/>
          </p:nvPr>
        </p:nvSpPr>
        <p:spPr/>
        <p:txBody>
          <a:bodyPr/>
          <a:lstStyle/>
          <a:p>
            <a:fld id="{08FF37E2-84FC-49F1-8E32-F83BCF3E5694}" type="slidenum">
              <a:rPr lang="en-US" smtClean="0"/>
              <a:t>43</a:t>
            </a:fld>
            <a:endParaRPr lang="en-US"/>
          </a:p>
        </p:txBody>
      </p:sp>
      <p:pic>
        <p:nvPicPr>
          <p:cNvPr id="6" name="Picture 5">
            <a:extLst>
              <a:ext uri="{FF2B5EF4-FFF2-40B4-BE49-F238E27FC236}">
                <a16:creationId xmlns="" xmlns:a16="http://schemas.microsoft.com/office/drawing/2014/main" id="{1711424E-E794-6B71-0BF7-797158F48246}"/>
              </a:ext>
            </a:extLst>
          </p:cNvPr>
          <p:cNvPicPr>
            <a:picLocks noChangeAspect="1"/>
          </p:cNvPicPr>
          <p:nvPr/>
        </p:nvPicPr>
        <p:blipFill>
          <a:blip r:embed="rId2"/>
          <a:stretch>
            <a:fillRect/>
          </a:stretch>
        </p:blipFill>
        <p:spPr>
          <a:xfrm>
            <a:off x="609600" y="1621834"/>
            <a:ext cx="8040222" cy="4248743"/>
          </a:xfrm>
          <a:prstGeom prst="rect">
            <a:avLst/>
          </a:prstGeom>
        </p:spPr>
      </p:pic>
    </p:spTree>
    <p:extLst>
      <p:ext uri="{BB962C8B-B14F-4D97-AF65-F5344CB8AC3E}">
        <p14:creationId xmlns:p14="http://schemas.microsoft.com/office/powerpoint/2010/main" val="26366639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2">
            <a:extLst>
              <a:ext uri="{FF2B5EF4-FFF2-40B4-BE49-F238E27FC236}">
                <a16:creationId xmlns="" xmlns:a16="http://schemas.microsoft.com/office/drawing/2014/main" id="{19740CF2-7DA4-4DB2-B452-9E920B78194A}"/>
              </a:ext>
            </a:extLst>
          </p:cNvPr>
          <p:cNvSpPr/>
          <p:nvPr/>
        </p:nvSpPr>
        <p:spPr>
          <a:xfrm>
            <a:off x="12700" y="1427637"/>
            <a:ext cx="12496800" cy="5430363"/>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5813" t="-27496" r="2535" b="668"/>
            </a:stretch>
          </a:blipFill>
        </p:spPr>
      </p:sp>
      <p:sp>
        <p:nvSpPr>
          <p:cNvPr id="4" name="Slide Number Placeholder 3">
            <a:extLst>
              <a:ext uri="{FF2B5EF4-FFF2-40B4-BE49-F238E27FC236}">
                <a16:creationId xmlns="" xmlns:a16="http://schemas.microsoft.com/office/drawing/2014/main" id="{C17AE7F2-8A92-44F3-AE34-07CC8BFC7E46}"/>
              </a:ext>
            </a:extLst>
          </p:cNvPr>
          <p:cNvSpPr>
            <a:spLocks noGrp="1"/>
          </p:cNvSpPr>
          <p:nvPr>
            <p:ph type="sldNum" sz="quarter" idx="12"/>
          </p:nvPr>
        </p:nvSpPr>
        <p:spPr/>
        <p:txBody>
          <a:bodyPr/>
          <a:lstStyle/>
          <a:p>
            <a:fld id="{08FF37E2-84FC-49F1-8E32-F83BCF3E5694}" type="slidenum">
              <a:rPr lang="en-US" smtClean="0"/>
              <a:t>44</a:t>
            </a:fld>
            <a:endParaRPr lang="en-US"/>
          </a:p>
        </p:txBody>
      </p:sp>
      <p:pic>
        <p:nvPicPr>
          <p:cNvPr id="11" name="Picture 4">
            <a:extLst>
              <a:ext uri="{FF2B5EF4-FFF2-40B4-BE49-F238E27FC236}">
                <a16:creationId xmlns="" xmlns:a16="http://schemas.microsoft.com/office/drawing/2014/main" id="{27C73B6F-B468-4ED7-BA81-FBFD8FD6EACF}"/>
              </a:ext>
            </a:extLst>
          </p:cNvPr>
          <p:cNvPicPr>
            <a:picLocks noChangeAspect="1"/>
          </p:cNvPicPr>
          <p:nvPr/>
        </p:nvPicPr>
        <p:blipFill>
          <a:blip r:embed="rId3"/>
          <a:srcRect/>
          <a:stretch>
            <a:fillRect/>
          </a:stretch>
        </p:blipFill>
        <p:spPr>
          <a:xfrm>
            <a:off x="609977" y="2096830"/>
            <a:ext cx="3562427" cy="4947815"/>
          </a:xfrm>
          <a:prstGeom prst="rect">
            <a:avLst/>
          </a:prstGeom>
        </p:spPr>
      </p:pic>
      <p:grpSp>
        <p:nvGrpSpPr>
          <p:cNvPr id="12" name="Group 5">
            <a:extLst>
              <a:ext uri="{FF2B5EF4-FFF2-40B4-BE49-F238E27FC236}">
                <a16:creationId xmlns="" xmlns:a16="http://schemas.microsoft.com/office/drawing/2014/main" id="{AD14056C-00FD-41AE-8F1F-BF2FDB53844E}"/>
              </a:ext>
            </a:extLst>
          </p:cNvPr>
          <p:cNvGrpSpPr/>
          <p:nvPr/>
        </p:nvGrpSpPr>
        <p:grpSpPr>
          <a:xfrm>
            <a:off x="5125514" y="4908519"/>
            <a:ext cx="4474443" cy="1174109"/>
            <a:chOff x="0" y="0"/>
            <a:chExt cx="1178454" cy="309230"/>
          </a:xfrm>
        </p:grpSpPr>
        <p:sp>
          <p:nvSpPr>
            <p:cNvPr id="13" name="Freeform 6">
              <a:extLst>
                <a:ext uri="{FF2B5EF4-FFF2-40B4-BE49-F238E27FC236}">
                  <a16:creationId xmlns="" xmlns:a16="http://schemas.microsoft.com/office/drawing/2014/main" id="{E8E82D6E-BE67-475A-8560-1985379CB0D4}"/>
                </a:ext>
              </a:extLst>
            </p:cNvPr>
            <p:cNvSpPr/>
            <p:nvPr/>
          </p:nvSpPr>
          <p:spPr>
            <a:xfrm>
              <a:off x="0" y="0"/>
              <a:ext cx="1178454" cy="309230"/>
            </a:xfrm>
            <a:custGeom>
              <a:avLst/>
              <a:gdLst/>
              <a:ahLst/>
              <a:cxnLst/>
              <a:rect l="l" t="t" r="r" b="b"/>
              <a:pathLst>
                <a:path w="1178454" h="309230">
                  <a:moveTo>
                    <a:pt x="88243" y="0"/>
                  </a:moveTo>
                  <a:lnTo>
                    <a:pt x="1090211" y="0"/>
                  </a:lnTo>
                  <a:cubicBezTo>
                    <a:pt x="1138946" y="0"/>
                    <a:pt x="1178454" y="39508"/>
                    <a:pt x="1178454" y="88243"/>
                  </a:cubicBezTo>
                  <a:lnTo>
                    <a:pt x="1178454" y="220987"/>
                  </a:lnTo>
                  <a:cubicBezTo>
                    <a:pt x="1178454" y="269723"/>
                    <a:pt x="1138946" y="309230"/>
                    <a:pt x="1090211" y="309230"/>
                  </a:cubicBezTo>
                  <a:lnTo>
                    <a:pt x="88243" y="309230"/>
                  </a:lnTo>
                  <a:cubicBezTo>
                    <a:pt x="39508" y="309230"/>
                    <a:pt x="0" y="269723"/>
                    <a:pt x="0" y="220987"/>
                  </a:cubicBezTo>
                  <a:lnTo>
                    <a:pt x="0" y="88243"/>
                  </a:lnTo>
                  <a:cubicBezTo>
                    <a:pt x="0" y="39508"/>
                    <a:pt x="39508" y="0"/>
                    <a:pt x="88243" y="0"/>
                  </a:cubicBezTo>
                  <a:close/>
                </a:path>
              </a:pathLst>
            </a:custGeom>
            <a:solidFill>
              <a:srgbClr val="ACE3F9"/>
            </a:solidFill>
          </p:spPr>
        </p:sp>
        <p:sp>
          <p:nvSpPr>
            <p:cNvPr id="14" name="TextBox 7">
              <a:extLst>
                <a:ext uri="{FF2B5EF4-FFF2-40B4-BE49-F238E27FC236}">
                  <a16:creationId xmlns="" xmlns:a16="http://schemas.microsoft.com/office/drawing/2014/main" id="{D2181AA0-CA41-4D44-9D2C-25904B1AC1C7}"/>
                </a:ext>
              </a:extLst>
            </p:cNvPr>
            <p:cNvSpPr txBox="1"/>
            <p:nvPr/>
          </p:nvSpPr>
          <p:spPr>
            <a:xfrm>
              <a:off x="0" y="38100"/>
              <a:ext cx="1178454" cy="271130"/>
            </a:xfrm>
            <a:prstGeom prst="rect">
              <a:avLst/>
            </a:prstGeom>
          </p:spPr>
          <p:txBody>
            <a:bodyPr lIns="50800" tIns="50800" rIns="50800" bIns="50800" rtlCol="0" anchor="ctr"/>
            <a:lstStyle/>
            <a:p>
              <a:pPr algn="ctr">
                <a:lnSpc>
                  <a:spcPts val="2499"/>
                </a:lnSpc>
              </a:pPr>
              <a:endParaRPr/>
            </a:p>
          </p:txBody>
        </p:sp>
      </p:grpSp>
      <p:sp>
        <p:nvSpPr>
          <p:cNvPr id="15" name="Freeform 13">
            <a:extLst>
              <a:ext uri="{FF2B5EF4-FFF2-40B4-BE49-F238E27FC236}">
                <a16:creationId xmlns="" xmlns:a16="http://schemas.microsoft.com/office/drawing/2014/main" id="{4FADC56F-9377-4FA3-8013-0CBEC0E308ED}"/>
              </a:ext>
            </a:extLst>
          </p:cNvPr>
          <p:cNvSpPr/>
          <p:nvPr/>
        </p:nvSpPr>
        <p:spPr>
          <a:xfrm>
            <a:off x="5159217" y="5158910"/>
            <a:ext cx="4431215" cy="692377"/>
          </a:xfrm>
          <a:custGeom>
            <a:avLst/>
            <a:gdLst/>
            <a:ahLst/>
            <a:cxnLst/>
            <a:rect l="l" t="t" r="r" b="b"/>
            <a:pathLst>
              <a:path w="4431215" h="692377">
                <a:moveTo>
                  <a:pt x="0" y="0"/>
                </a:moveTo>
                <a:lnTo>
                  <a:pt x="4431215" y="0"/>
                </a:lnTo>
                <a:lnTo>
                  <a:pt x="4431215" y="692378"/>
                </a:lnTo>
                <a:lnTo>
                  <a:pt x="0" y="692378"/>
                </a:lnTo>
                <a:lnTo>
                  <a:pt x="0" y="0"/>
                </a:lnTo>
                <a:close/>
              </a:path>
            </a:pathLst>
          </a:custGeom>
          <a:blipFill>
            <a:blip>
              <a:extLst>
                <a:ext uri="{96DAC541-7B7A-43D3-8B79-37D633B846F1}">
                  <asvg:svgBlip xmlns="" xmlns:asvg="http://schemas.microsoft.com/office/drawing/2016/SVG/main" r:embed="rId4"/>
                </a:ext>
              </a:extLst>
            </a:blip>
            <a:stretch>
              <a:fillRect/>
            </a:stretch>
          </a:blipFill>
        </p:spPr>
      </p:sp>
      <p:sp>
        <p:nvSpPr>
          <p:cNvPr id="16" name="TextBox 15">
            <a:extLst>
              <a:ext uri="{FF2B5EF4-FFF2-40B4-BE49-F238E27FC236}">
                <a16:creationId xmlns="" xmlns:a16="http://schemas.microsoft.com/office/drawing/2014/main" id="{B6AA979A-C04A-46AA-A476-AE862596EF95}"/>
              </a:ext>
            </a:extLst>
          </p:cNvPr>
          <p:cNvSpPr txBox="1"/>
          <p:nvPr/>
        </p:nvSpPr>
        <p:spPr>
          <a:xfrm>
            <a:off x="4769681" y="2096830"/>
            <a:ext cx="5538684" cy="2451377"/>
          </a:xfrm>
          <a:prstGeom prst="rect">
            <a:avLst/>
          </a:prstGeom>
        </p:spPr>
        <p:txBody>
          <a:bodyPr wrap="square" lIns="0" tIns="0" rIns="0" bIns="0" rtlCol="0" anchor="t">
            <a:spAutoFit/>
          </a:bodyPr>
          <a:lstStyle/>
          <a:p>
            <a:pPr algn="l">
              <a:lnSpc>
                <a:spcPts val="10224"/>
              </a:lnSpc>
            </a:pPr>
            <a:r>
              <a:rPr lang="en-US" sz="5400" b="1" spc="-170">
                <a:solidFill>
                  <a:srgbClr val="D80413"/>
                </a:solidFill>
                <a:latin typeface="Times New Roman" panose="02020603050405020304" pitchFamily="18" charset="0"/>
                <a:ea typeface="Montserrat Classic Bold"/>
                <a:cs typeface="Times New Roman" panose="02020603050405020304" pitchFamily="18" charset="0"/>
                <a:sym typeface="Montserrat Classic Bold"/>
              </a:rPr>
              <a:t>THANK YOU FOR LISTENING</a:t>
            </a:r>
          </a:p>
        </p:txBody>
      </p:sp>
      <p:grpSp>
        <p:nvGrpSpPr>
          <p:cNvPr id="17" name="Group 2">
            <a:extLst>
              <a:ext uri="{FF2B5EF4-FFF2-40B4-BE49-F238E27FC236}">
                <a16:creationId xmlns="" xmlns:a16="http://schemas.microsoft.com/office/drawing/2014/main" id="{D3B5E4BA-0B2B-4958-99F2-9E4D50D32746}"/>
              </a:ext>
            </a:extLst>
          </p:cNvPr>
          <p:cNvGrpSpPr>
            <a:grpSpLocks noChangeAspect="1"/>
          </p:cNvGrpSpPr>
          <p:nvPr/>
        </p:nvGrpSpPr>
        <p:grpSpPr>
          <a:xfrm>
            <a:off x="854715" y="2327273"/>
            <a:ext cx="3072950" cy="3072938"/>
            <a:chOff x="0" y="0"/>
            <a:chExt cx="6350000" cy="6349975"/>
          </a:xfrm>
        </p:grpSpPr>
        <p:sp>
          <p:nvSpPr>
            <p:cNvPr id="18" name="Freeform 3">
              <a:extLst>
                <a:ext uri="{FF2B5EF4-FFF2-40B4-BE49-F238E27FC236}">
                  <a16:creationId xmlns="" xmlns:a16="http://schemas.microsoft.com/office/drawing/2014/main" id="{325F5B5E-38F7-4322-9471-A4F9892588F4}"/>
                </a:ext>
              </a:extLst>
            </p:cNvPr>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l="-2669" r="-134481" b="-33397"/>
              </a:stretch>
            </a:blipFill>
          </p:spPr>
        </p:sp>
      </p:grpSp>
    </p:spTree>
    <p:extLst>
      <p:ext uri="{BB962C8B-B14F-4D97-AF65-F5344CB8AC3E}">
        <p14:creationId xmlns:p14="http://schemas.microsoft.com/office/powerpoint/2010/main" val="3448267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E72A5DCF-5D58-E3D2-FDC2-0DECD18F5034}"/>
              </a:ext>
            </a:extLst>
          </p:cNvPr>
          <p:cNvSpPr>
            <a:spLocks noGrp="1"/>
          </p:cNvSpPr>
          <p:nvPr>
            <p:ph idx="1"/>
          </p:nvPr>
        </p:nvSpPr>
        <p:spPr>
          <a:xfrm>
            <a:off x="609600" y="1533379"/>
            <a:ext cx="10363200" cy="5113606"/>
          </a:xfrm>
        </p:spPr>
        <p:txBody>
          <a:bodyPr>
            <a:normAutofit/>
          </a:bodyPr>
          <a:lstStyle/>
          <a:p>
            <a:r>
              <a:rPr lang="vi-VN" sz="2400" b="1">
                <a:solidFill>
                  <a:schemeClr val="bg1"/>
                </a:solidFill>
                <a:latin typeface="+mj-lt"/>
              </a:rPr>
              <a:t>II. CĂN CỨ XÂY DỰNG ĐỀ ÁN</a:t>
            </a:r>
          </a:p>
          <a:p>
            <a:r>
              <a:rPr lang="vi-VN" sz="2400" b="1">
                <a:solidFill>
                  <a:schemeClr val="bg1"/>
                </a:solidFill>
                <a:latin typeface="+mj-lt"/>
              </a:rPr>
              <a:t>1. Cơ sở </a:t>
            </a:r>
            <a:r>
              <a:rPr lang="vi-VN" sz="2400" b="1">
                <a:solidFill>
                  <a:schemeClr val="bg1"/>
                </a:solidFill>
                <a:latin typeface="Times New Roman" panose="02020603050405020304" pitchFamily="18" charset="0"/>
                <a:cs typeface="Times New Roman" panose="02020603050405020304" pitchFamily="18" charset="0"/>
              </a:rPr>
              <a:t>pháp lý:</a:t>
            </a:r>
            <a:r>
              <a:rPr lang="en-US" sz="2400" b="1">
                <a:solidFill>
                  <a:schemeClr val="bg1"/>
                </a:solidFill>
                <a:latin typeface="Times New Roman" panose="02020603050405020304" pitchFamily="18" charset="0"/>
                <a:cs typeface="Times New Roman" panose="02020603050405020304" pitchFamily="18" charset="0"/>
              </a:rPr>
              <a:t> (Ghi tất cả tài liệu nào có tham khảo)</a:t>
            </a:r>
            <a:r>
              <a:rPr lang="vi-VN" sz="2400">
                <a:solidFill>
                  <a:schemeClr val="bg1"/>
                </a:solidFill>
                <a:latin typeface="Times New Roman" panose="02020603050405020304" pitchFamily="18" charset="0"/>
                <a:cs typeface="Times New Roman" panose="02020603050405020304" pitchFamily="18" charset="0"/>
              </a:rPr>
              <a:t>	</a:t>
            </a:r>
            <a:endParaRPr lang="en-US" sz="2400">
              <a:solidFill>
                <a:schemeClr val="bg1"/>
              </a:solidFill>
              <a:latin typeface="Times New Roman" panose="02020603050405020304" pitchFamily="18" charset="0"/>
              <a:cs typeface="Times New Roman" panose="02020603050405020304" pitchFamily="18" charset="0"/>
            </a:endParaRPr>
          </a:p>
          <a:p>
            <a:r>
              <a:rPr lang="en-US" sz="2400" b="1">
                <a:solidFill>
                  <a:schemeClr val="bg1"/>
                </a:solidFill>
                <a:latin typeface="+mj-lt"/>
              </a:rPr>
              <a:t>2. </a:t>
            </a:r>
            <a:r>
              <a:rPr lang="vi-VN" sz="2400" b="1">
                <a:solidFill>
                  <a:schemeClr val="bg1"/>
                </a:solidFill>
                <a:latin typeface="+mj-lt"/>
              </a:rPr>
              <a:t>Cơ sở thực tiễn (thực trạng của khoa, phòng): </a:t>
            </a:r>
            <a:endParaRPr lang="en-US" sz="2400" b="1">
              <a:solidFill>
                <a:schemeClr val="bg1"/>
              </a:solidFill>
              <a:latin typeface="+mj-lt"/>
            </a:endParaRPr>
          </a:p>
          <a:p>
            <a:r>
              <a:rPr lang="vi-VN" sz="2400">
                <a:solidFill>
                  <a:schemeClr val="bg1"/>
                </a:solidFill>
                <a:latin typeface="+mj-lt"/>
              </a:rPr>
              <a:t>- Về nhân lực: </a:t>
            </a:r>
          </a:p>
          <a:p>
            <a:r>
              <a:rPr lang="vi-VN" sz="2400">
                <a:solidFill>
                  <a:schemeClr val="bg1"/>
                </a:solidFill>
                <a:latin typeface="+mj-lt"/>
              </a:rPr>
              <a:t>- Về trang thiết bị, máy móc: </a:t>
            </a:r>
          </a:p>
          <a:p>
            <a:r>
              <a:rPr lang="vi-VN" sz="2400">
                <a:solidFill>
                  <a:schemeClr val="bg1"/>
                </a:solidFill>
                <a:latin typeface="+mj-lt"/>
              </a:rPr>
              <a:t>- Cơ sở vật chất: </a:t>
            </a:r>
          </a:p>
          <a:p>
            <a:r>
              <a:rPr lang="vi-VN" sz="2400">
                <a:solidFill>
                  <a:schemeClr val="bg1"/>
                </a:solidFill>
                <a:latin typeface="+mj-lt"/>
              </a:rPr>
              <a:t>- Cơ cấu tổ chức, nhân sự tại khoa/phòng:</a:t>
            </a:r>
          </a:p>
          <a:p>
            <a:r>
              <a:rPr lang="vi-VN" sz="2400">
                <a:solidFill>
                  <a:schemeClr val="bg1"/>
                </a:solidFill>
                <a:latin typeface="+mj-lt"/>
              </a:rPr>
              <a:t>- Đánh giá ưu điểm, nhược điểm, thuận lợi, khó khăn của nguồn lực. (SWOT)</a:t>
            </a:r>
          </a:p>
          <a:p>
            <a:r>
              <a:rPr lang="en-US" sz="2400">
                <a:solidFill>
                  <a:schemeClr val="bg1"/>
                </a:solidFill>
                <a:latin typeface="Times New Roman" panose="02020603050405020304" pitchFamily="18" charset="0"/>
                <a:cs typeface="Times New Roman" panose="02020603050405020304" pitchFamily="18" charset="0"/>
              </a:rPr>
              <a:t>- C</a:t>
            </a:r>
            <a:r>
              <a:rPr lang="vi-VN" sz="2400">
                <a:solidFill>
                  <a:schemeClr val="bg1"/>
                </a:solidFill>
                <a:latin typeface="Times New Roman" panose="02020603050405020304" pitchFamily="18" charset="0"/>
                <a:cs typeface="Times New Roman" panose="02020603050405020304" pitchFamily="18" charset="0"/>
              </a:rPr>
              <a:t>ơ sở lý </a:t>
            </a:r>
            <a:r>
              <a:rPr lang="vi-VN" sz="2400">
                <a:solidFill>
                  <a:schemeClr val="bg1"/>
                </a:solidFill>
                <a:latin typeface="+mj-lt"/>
              </a:rPr>
              <a:t>luận</a:t>
            </a:r>
            <a:r>
              <a:rPr lang="en-US" sz="2400">
                <a:solidFill>
                  <a:schemeClr val="bg1"/>
                </a:solidFill>
                <a:latin typeface="+mj-lt"/>
              </a:rPr>
              <a:t>: </a:t>
            </a:r>
            <a:r>
              <a:rPr lang="vi-VN" sz="2400">
                <a:solidFill>
                  <a:schemeClr val="bg1"/>
                </a:solidFill>
                <a:latin typeface="+mj-lt"/>
              </a:rPr>
              <a:t>Liên hệ Bộ tiêu chí chất lượng bệnh viện</a:t>
            </a:r>
            <a:r>
              <a:rPr lang="en-US" sz="2400">
                <a:solidFill>
                  <a:schemeClr val="bg1"/>
                </a:solidFill>
                <a:latin typeface="+mj-lt"/>
              </a:rPr>
              <a:t>. </a:t>
            </a:r>
            <a:r>
              <a:rPr lang="vi-VN" sz="2400">
                <a:solidFill>
                  <a:schemeClr val="bg1"/>
                </a:solidFill>
                <a:latin typeface="+mj-lt"/>
              </a:rPr>
              <a:t>Tiêu chuẩn Bộ Y tế</a:t>
            </a:r>
            <a:r>
              <a:rPr lang="en-US" sz="2400">
                <a:solidFill>
                  <a:schemeClr val="bg1"/>
                </a:solidFill>
                <a:latin typeface="+mj-lt"/>
              </a:rPr>
              <a:t>, </a:t>
            </a:r>
            <a:r>
              <a:rPr lang="vi-VN" sz="2400">
                <a:solidFill>
                  <a:schemeClr val="bg1"/>
                </a:solidFill>
                <a:latin typeface="+mj-lt"/>
              </a:rPr>
              <a:t>WHO,</a:t>
            </a:r>
            <a:r>
              <a:rPr lang="en-US" sz="2400">
                <a:solidFill>
                  <a:schemeClr val="bg1"/>
                </a:solidFill>
                <a:latin typeface="+mj-lt"/>
              </a:rPr>
              <a:t> </a:t>
            </a:r>
            <a:r>
              <a:rPr lang="vi-VN" sz="2400">
                <a:solidFill>
                  <a:schemeClr val="bg1"/>
                </a:solidFill>
                <a:latin typeface="+mj-lt"/>
              </a:rPr>
              <a:t>JCI</a:t>
            </a:r>
            <a:r>
              <a:rPr lang="en-US" sz="2400">
                <a:solidFill>
                  <a:schemeClr val="bg1"/>
                </a:solidFill>
                <a:latin typeface="+mj-lt"/>
              </a:rPr>
              <a:t>, </a:t>
            </a:r>
            <a:r>
              <a:rPr lang="vi-VN" sz="2400">
                <a:solidFill>
                  <a:schemeClr val="bg1"/>
                </a:solidFill>
                <a:latin typeface="+mj-lt"/>
              </a:rPr>
              <a:t>Các bằng chứng khoa học liên quan.</a:t>
            </a:r>
          </a:p>
          <a:p>
            <a:endParaRPr lang="en-US">
              <a:solidFill>
                <a:schemeClr val="bg1"/>
              </a:solidFill>
              <a:latin typeface="+mj-lt"/>
            </a:endParaRPr>
          </a:p>
        </p:txBody>
      </p:sp>
      <p:sp>
        <p:nvSpPr>
          <p:cNvPr id="4" name="Slide Number Placeholder 3">
            <a:extLst>
              <a:ext uri="{FF2B5EF4-FFF2-40B4-BE49-F238E27FC236}">
                <a16:creationId xmlns="" xmlns:a16="http://schemas.microsoft.com/office/drawing/2014/main" id="{3E1CAE20-760A-3FD4-A8DF-42BECCC0A398}"/>
              </a:ext>
            </a:extLst>
          </p:cNvPr>
          <p:cNvSpPr>
            <a:spLocks noGrp="1"/>
          </p:cNvSpPr>
          <p:nvPr>
            <p:ph type="sldNum" sz="quarter" idx="12"/>
          </p:nvPr>
        </p:nvSpPr>
        <p:spPr/>
        <p:txBody>
          <a:bodyPr/>
          <a:lstStyle/>
          <a:p>
            <a:fld id="{08FF37E2-84FC-49F1-8E32-F83BCF3E5694}" type="slidenum">
              <a:rPr lang="en-US" smtClean="0"/>
              <a:t>5</a:t>
            </a:fld>
            <a:endParaRPr lang="en-US"/>
          </a:p>
        </p:txBody>
      </p:sp>
      <p:sp>
        <p:nvSpPr>
          <p:cNvPr id="6" name="Title 1">
            <a:extLst>
              <a:ext uri="{FF2B5EF4-FFF2-40B4-BE49-F238E27FC236}">
                <a16:creationId xmlns="" xmlns:a16="http://schemas.microsoft.com/office/drawing/2014/main" id="{B98E33E2-C332-D16D-A40D-BC08E875F92F}"/>
              </a:ext>
            </a:extLst>
          </p:cNvPr>
          <p:cNvSpPr txBox="1">
            <a:spLocks/>
          </p:cNvSpPr>
          <p:nvPr/>
        </p:nvSpPr>
        <p:spPr>
          <a:xfrm>
            <a:off x="3052689" y="211015"/>
            <a:ext cx="7793502" cy="855783"/>
          </a:xfrm>
          <a:prstGeom prst="rect">
            <a:avLst/>
          </a:prstGeom>
          <a:effectLst/>
        </p:spPr>
        <p:txBody>
          <a:bodyPr vert="horz" lIns="91440" tIns="45720" rIns="91440" bIns="45720" rtlCol="0" anchor="ctr">
            <a:normAutofit fontScale="90000" lnSpcReduction="20000"/>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100" b="1">
                <a:latin typeface="Times New Roman" panose="02020603050405020304" pitchFamily="18" charset="0"/>
                <a:cs typeface="Times New Roman" panose="02020603050405020304" pitchFamily="18" charset="0"/>
              </a:rPr>
              <a:t>Phần thứ nhất</a:t>
            </a:r>
            <a:br>
              <a:rPr lang="en-US" sz="3100" b="1">
                <a:latin typeface="Times New Roman" panose="02020603050405020304" pitchFamily="18" charset="0"/>
                <a:cs typeface="Times New Roman" panose="02020603050405020304" pitchFamily="18" charset="0"/>
              </a:rPr>
            </a:br>
            <a:r>
              <a:rPr lang="en-US" sz="3100" b="1">
                <a:latin typeface="Times New Roman" panose="02020603050405020304" pitchFamily="18" charset="0"/>
                <a:cs typeface="Times New Roman" panose="02020603050405020304" pitchFamily="18" charset="0"/>
              </a:rPr>
              <a:t>BỐI CẢNH XÂY DỰNG ĐỀ ÁN</a:t>
            </a:r>
            <a:endParaRPr lang="en-US"/>
          </a:p>
        </p:txBody>
      </p:sp>
    </p:spTree>
    <p:extLst>
      <p:ext uri="{BB962C8B-B14F-4D97-AF65-F5344CB8AC3E}">
        <p14:creationId xmlns:p14="http://schemas.microsoft.com/office/powerpoint/2010/main" val="30898562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3CAB655-7EB3-ED9B-93D4-D1CB2B5D94A5}"/>
              </a:ext>
            </a:extLst>
          </p:cNvPr>
          <p:cNvSpPr>
            <a:spLocks noGrp="1"/>
          </p:cNvSpPr>
          <p:nvPr>
            <p:ph idx="1"/>
          </p:nvPr>
        </p:nvSpPr>
        <p:spPr>
          <a:xfrm>
            <a:off x="609600" y="1448972"/>
            <a:ext cx="10363200" cy="4799429"/>
          </a:xfrm>
        </p:spPr>
        <p:txBody>
          <a:bodyPr>
            <a:normAutofit/>
          </a:bodyPr>
          <a:lstStyle/>
          <a:p>
            <a:r>
              <a:rPr lang="en-US" sz="2800" b="1">
                <a:solidFill>
                  <a:schemeClr val="bg1"/>
                </a:solidFill>
                <a:latin typeface="Times New Roman" panose="02020603050405020304" pitchFamily="18" charset="0"/>
                <a:cs typeface="Times New Roman" panose="02020603050405020304" pitchFamily="18" charset="0"/>
              </a:rPr>
              <a:t>3. Hiệu quả dự kiến của đề án cải tiến chất lượng bệnh viện năm 2026:</a:t>
            </a:r>
            <a:endParaRPr lang="en-US" sz="2800">
              <a:solidFill>
                <a:schemeClr val="bg1"/>
              </a:solidFill>
              <a:latin typeface="Times New Roman" panose="02020603050405020304" pitchFamily="18" charset="0"/>
              <a:cs typeface="Times New Roman" panose="02020603050405020304" pitchFamily="18" charset="0"/>
            </a:endParaRPr>
          </a:p>
          <a:p>
            <a:r>
              <a:rPr lang="vi-VN" sz="2800">
                <a:solidFill>
                  <a:schemeClr val="bg1"/>
                </a:solidFill>
                <a:latin typeface="Times New Roman" panose="02020603050405020304" pitchFamily="18" charset="0"/>
                <a:cs typeface="Times New Roman" panose="02020603050405020304" pitchFamily="18" charset="0"/>
              </a:rPr>
              <a:t>Nêu các kết quả dự kiến đạt được sau khi triển khai đề án.</a:t>
            </a:r>
          </a:p>
          <a:p>
            <a:pPr marL="342900" lvl="0" indent="-342900">
              <a:lnSpc>
                <a:spcPct val="115000"/>
              </a:lnSpc>
              <a:spcBef>
                <a:spcPts val="600"/>
              </a:spcBef>
              <a:spcAft>
                <a:spcPts val="600"/>
              </a:spcAft>
              <a:buFont typeface="Wingdings" panose="05000000000000000000" pitchFamily="2" charset="2"/>
              <a:buChar char=""/>
            </a:pPr>
            <a:r>
              <a:rPr lang="en-US" sz="2800" kern="1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Ví dụ: </a:t>
            </a:r>
          </a:p>
          <a:p>
            <a:pPr lvl="1" indent="-342900">
              <a:lnSpc>
                <a:spcPct val="115000"/>
              </a:lnSpc>
              <a:spcBef>
                <a:spcPts val="600"/>
              </a:spcBef>
              <a:spcAft>
                <a:spcPts val="600"/>
              </a:spcAft>
              <a:buSzPct val="51000"/>
              <a:buFont typeface="Wingdings" panose="05000000000000000000" pitchFamily="2" charset="2"/>
              <a:buChar char=""/>
            </a:pPr>
            <a:r>
              <a:rPr lang="en-US" sz="2800" kern="1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Tăng tỷ lệ báo cáo sự cố y khoa tự nguyện từ 10% lên 40%.</a:t>
            </a:r>
          </a:p>
          <a:p>
            <a:pPr lvl="1" indent="-342900">
              <a:lnSpc>
                <a:spcPct val="115000"/>
              </a:lnSpc>
              <a:spcBef>
                <a:spcPts val="600"/>
              </a:spcBef>
              <a:spcAft>
                <a:spcPts val="600"/>
              </a:spcAft>
              <a:buSzPct val="51000"/>
              <a:buFont typeface="Wingdings" panose="05000000000000000000" pitchFamily="2" charset="2"/>
              <a:buChar char=""/>
            </a:pPr>
            <a:r>
              <a:rPr lang="en-US" sz="2800" kern="1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Giảm tỷ lệ sai sót trong sử dụng thuốc tại Khoa dược từ 30% còn 10%. </a:t>
            </a:r>
          </a:p>
          <a:p>
            <a:endParaRPr lang="en-US">
              <a:solidFill>
                <a:schemeClr val="bg1"/>
              </a:solidFill>
            </a:endParaRPr>
          </a:p>
        </p:txBody>
      </p:sp>
      <p:sp>
        <p:nvSpPr>
          <p:cNvPr id="4" name="Slide Number Placeholder 3">
            <a:extLst>
              <a:ext uri="{FF2B5EF4-FFF2-40B4-BE49-F238E27FC236}">
                <a16:creationId xmlns="" xmlns:a16="http://schemas.microsoft.com/office/drawing/2014/main" id="{4BBD87F0-B914-B9DC-3E94-8A692E88F4DC}"/>
              </a:ext>
            </a:extLst>
          </p:cNvPr>
          <p:cNvSpPr>
            <a:spLocks noGrp="1"/>
          </p:cNvSpPr>
          <p:nvPr>
            <p:ph type="sldNum" sz="quarter" idx="12"/>
          </p:nvPr>
        </p:nvSpPr>
        <p:spPr/>
        <p:txBody>
          <a:bodyPr/>
          <a:lstStyle/>
          <a:p>
            <a:fld id="{08FF37E2-84FC-49F1-8E32-F83BCF3E5694}" type="slidenum">
              <a:rPr lang="en-US" smtClean="0"/>
              <a:t>6</a:t>
            </a:fld>
            <a:endParaRPr lang="en-US"/>
          </a:p>
        </p:txBody>
      </p:sp>
      <p:sp>
        <p:nvSpPr>
          <p:cNvPr id="5" name="Title 1">
            <a:extLst>
              <a:ext uri="{FF2B5EF4-FFF2-40B4-BE49-F238E27FC236}">
                <a16:creationId xmlns="" xmlns:a16="http://schemas.microsoft.com/office/drawing/2014/main" id="{5E90D999-9002-19ED-315D-D02BB6DC6E26}"/>
              </a:ext>
            </a:extLst>
          </p:cNvPr>
          <p:cNvSpPr txBox="1">
            <a:spLocks/>
          </p:cNvSpPr>
          <p:nvPr/>
        </p:nvSpPr>
        <p:spPr>
          <a:xfrm>
            <a:off x="3052689" y="211015"/>
            <a:ext cx="7793502" cy="855783"/>
          </a:xfrm>
          <a:prstGeom prst="rect">
            <a:avLst/>
          </a:prstGeom>
          <a:effectLst/>
        </p:spPr>
        <p:txBody>
          <a:bodyPr vert="horz" lIns="91440" tIns="45720" rIns="91440" bIns="45720" rtlCol="0" anchor="ctr">
            <a:normAutofit fontScale="90000" lnSpcReduction="20000"/>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100" b="1">
                <a:latin typeface="Times New Roman" panose="02020603050405020304" pitchFamily="18" charset="0"/>
                <a:cs typeface="Times New Roman" panose="02020603050405020304" pitchFamily="18" charset="0"/>
              </a:rPr>
              <a:t>Phần thứ nhất</a:t>
            </a:r>
            <a:br>
              <a:rPr lang="en-US" sz="3100" b="1">
                <a:latin typeface="Times New Roman" panose="02020603050405020304" pitchFamily="18" charset="0"/>
                <a:cs typeface="Times New Roman" panose="02020603050405020304" pitchFamily="18" charset="0"/>
              </a:rPr>
            </a:br>
            <a:r>
              <a:rPr lang="en-US" sz="3100" b="1">
                <a:latin typeface="Times New Roman" panose="02020603050405020304" pitchFamily="18" charset="0"/>
                <a:cs typeface="Times New Roman" panose="02020603050405020304" pitchFamily="18" charset="0"/>
              </a:rPr>
              <a:t>BỐI CẢNH XÂY DỰNG ĐỀ ÁN</a:t>
            </a:r>
            <a:endParaRPr lang="en-US"/>
          </a:p>
        </p:txBody>
      </p:sp>
    </p:spTree>
    <p:extLst>
      <p:ext uri="{BB962C8B-B14F-4D97-AF65-F5344CB8AC3E}">
        <p14:creationId xmlns:p14="http://schemas.microsoft.com/office/powerpoint/2010/main" val="29453110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FDD091-E69F-3CBF-F8D0-1041017C7336}"/>
              </a:ext>
            </a:extLst>
          </p:cNvPr>
          <p:cNvSpPr>
            <a:spLocks noGrp="1"/>
          </p:cNvSpPr>
          <p:nvPr>
            <p:ph type="title"/>
          </p:nvPr>
        </p:nvSpPr>
        <p:spPr>
          <a:xfrm>
            <a:off x="2996417" y="0"/>
            <a:ext cx="8820445" cy="1456267"/>
          </a:xfrm>
        </p:spPr>
        <p:txBody>
          <a:bodyPr>
            <a:normAutofit/>
          </a:bodyPr>
          <a:lstStyle/>
          <a:p>
            <a:r>
              <a:rPr lang="en-US" sz="2400" b="1" kern="100">
                <a:latin typeface="Times New Roman" panose="02020603050405020304" pitchFamily="18" charset="0"/>
                <a:ea typeface="Times New Roman" panose="02020603050405020304" pitchFamily="18" charset="0"/>
                <a:cs typeface="Times New Roman" panose="02020603050405020304" pitchFamily="18" charset="0"/>
              </a:rPr>
              <a:t>Ví dụ đề án: “Nâng cao tuân thủ vệ sinh tay – Chung tay vì an toàn người bệnh tại Bệnh viện”</a:t>
            </a:r>
            <a:endParaRPr lang="en-US" sz="240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 xmlns:a16="http://schemas.microsoft.com/office/drawing/2014/main" id="{D9849654-E9F2-95C5-22B8-FC7A5BBD7840}"/>
              </a:ext>
            </a:extLst>
          </p:cNvPr>
          <p:cNvSpPr>
            <a:spLocks noGrp="1"/>
          </p:cNvSpPr>
          <p:nvPr>
            <p:ph idx="1"/>
          </p:nvPr>
        </p:nvSpPr>
        <p:spPr>
          <a:xfrm>
            <a:off x="609600" y="1456267"/>
            <a:ext cx="11080652" cy="5127413"/>
          </a:xfrm>
        </p:spPr>
        <p:txBody>
          <a:bodyPr>
            <a:normAutofit fontScale="92500"/>
          </a:bodyPr>
          <a:lstStyle/>
          <a:p>
            <a:pPr>
              <a:spcBef>
                <a:spcPts val="300"/>
              </a:spcBef>
            </a:pPr>
            <a:r>
              <a:rPr lang="vi-VN" sz="2400">
                <a:solidFill>
                  <a:schemeClr val="bg1"/>
                </a:solidFill>
                <a:latin typeface="+mj-lt"/>
                <a:ea typeface="Calibri" panose="020F0502020204030204" pitchFamily="34" charset="0"/>
                <a:cs typeface="Calibri" panose="020F0502020204030204" pitchFamily="34" charset="0"/>
              </a:rPr>
              <a:t>Bệnh viện</a:t>
            </a:r>
            <a:r>
              <a:rPr lang="en-US" sz="2400">
                <a:solidFill>
                  <a:schemeClr val="bg1"/>
                </a:solidFill>
                <a:latin typeface="+mj-lt"/>
                <a:ea typeface="Calibri" panose="020F0502020204030204" pitchFamily="34" charset="0"/>
                <a:cs typeface="Calibri" panose="020F0502020204030204" pitchFamily="34" charset="0"/>
              </a:rPr>
              <a:t> </a:t>
            </a:r>
            <a:r>
              <a:rPr lang="en-US" sz="2400">
                <a:solidFill>
                  <a:schemeClr val="bg1"/>
                </a:solidFill>
                <a:latin typeface="Times New Roman" panose="02020603050405020304" pitchFamily="18" charset="0"/>
                <a:ea typeface="Calibri" panose="020F0502020204030204" pitchFamily="34" charset="0"/>
                <a:cs typeface="Times New Roman" panose="02020603050405020304" pitchFamily="18" charset="0"/>
              </a:rPr>
              <a:t>A </a:t>
            </a:r>
            <a:r>
              <a:rPr lang="vi-VN" sz="2400">
                <a:solidFill>
                  <a:schemeClr val="bg1"/>
                </a:solidFill>
                <a:latin typeface="+mj-lt"/>
                <a:ea typeface="Calibri" panose="020F0502020204030204" pitchFamily="34" charset="0"/>
                <a:cs typeface="Calibri" panose="020F0502020204030204" pitchFamily="34" charset="0"/>
              </a:rPr>
              <a:t>triển </a:t>
            </a:r>
            <a:r>
              <a:rPr lang="vi-VN" sz="2400" dirty="0">
                <a:solidFill>
                  <a:schemeClr val="bg1"/>
                </a:solidFill>
                <a:latin typeface="+mj-lt"/>
                <a:ea typeface="Calibri" panose="020F0502020204030204" pitchFamily="34" charset="0"/>
                <a:cs typeface="Calibri" panose="020F0502020204030204" pitchFamily="34" charset="0"/>
              </a:rPr>
              <a:t>khai chương trình “Bệnh viện thực hành vệ sinh tay an toàn”. Giám sát quý IV/2024 cho thấy tỷ lệ tuân thủ vệ sinh tay chỉ đạt 62% (mục tiêu ≥80%).</a:t>
            </a:r>
          </a:p>
          <a:p>
            <a:pPr>
              <a:spcBef>
                <a:spcPts val="300"/>
              </a:spcBef>
            </a:pPr>
            <a:r>
              <a:rPr lang="vi-VN" sz="2400" b="1" dirty="0">
                <a:solidFill>
                  <a:schemeClr val="bg1"/>
                </a:solidFill>
                <a:latin typeface="+mj-lt"/>
                <a:ea typeface="Calibri" panose="020F0502020204030204" pitchFamily="34" charset="0"/>
                <a:cs typeface="Calibri" panose="020F0502020204030204" pitchFamily="34" charset="0"/>
              </a:rPr>
              <a:t>Nguyên nhân:</a:t>
            </a:r>
            <a:endParaRPr lang="vi-VN" sz="2400" dirty="0">
              <a:solidFill>
                <a:schemeClr val="bg1"/>
              </a:solidFill>
              <a:latin typeface="+mj-lt"/>
              <a:ea typeface="Calibri" panose="020F0502020204030204" pitchFamily="34" charset="0"/>
              <a:cs typeface="Calibri" panose="020F0502020204030204" pitchFamily="34" charset="0"/>
            </a:endParaRPr>
          </a:p>
          <a:p>
            <a:pPr>
              <a:spcBef>
                <a:spcPts val="300"/>
              </a:spcBef>
              <a:buFont typeface="Arial" panose="020B0604020202020204" pitchFamily="34" charset="0"/>
              <a:buChar char="•"/>
            </a:pPr>
            <a:r>
              <a:rPr lang="vi-VN" sz="2400" dirty="0">
                <a:solidFill>
                  <a:schemeClr val="bg1"/>
                </a:solidFill>
                <a:latin typeface="+mj-lt"/>
                <a:ea typeface="Calibri" panose="020F0502020204030204" pitchFamily="34" charset="0"/>
                <a:cs typeface="Calibri" panose="020F0502020204030204" pitchFamily="34" charset="0"/>
              </a:rPr>
              <a:t>Nhận thức NVYT còn hạn chế</a:t>
            </a:r>
          </a:p>
          <a:p>
            <a:pPr>
              <a:spcBef>
                <a:spcPts val="300"/>
              </a:spcBef>
              <a:buFont typeface="Arial" panose="020B0604020202020204" pitchFamily="34" charset="0"/>
              <a:buChar char="•"/>
            </a:pPr>
            <a:r>
              <a:rPr lang="vi-VN" sz="2400" dirty="0">
                <a:solidFill>
                  <a:schemeClr val="bg1"/>
                </a:solidFill>
                <a:latin typeface="+mj-lt"/>
                <a:ea typeface="Calibri" panose="020F0502020204030204" pitchFamily="34" charset="0"/>
                <a:cs typeface="Calibri" panose="020F0502020204030204" pitchFamily="34" charset="0"/>
              </a:rPr>
              <a:t>Cơ sở vật chất bố trí chưa hợp lý</a:t>
            </a:r>
          </a:p>
          <a:p>
            <a:pPr>
              <a:spcBef>
                <a:spcPts val="300"/>
              </a:spcBef>
              <a:buFont typeface="Arial" panose="020B0604020202020204" pitchFamily="34" charset="0"/>
              <a:buChar char="•"/>
            </a:pPr>
            <a:r>
              <a:rPr lang="vi-VN" sz="2400" dirty="0">
                <a:solidFill>
                  <a:schemeClr val="bg1"/>
                </a:solidFill>
                <a:latin typeface="+mj-lt"/>
                <a:ea typeface="Calibri" panose="020F0502020204030204" pitchFamily="34" charset="0"/>
                <a:cs typeface="Calibri" panose="020F0502020204030204" pitchFamily="34" charset="0"/>
              </a:rPr>
              <a:t>Thiếu giám sát và khen thưởng kịp thời</a:t>
            </a:r>
          </a:p>
          <a:p>
            <a:pPr>
              <a:spcBef>
                <a:spcPts val="300"/>
              </a:spcBef>
            </a:pPr>
            <a:r>
              <a:rPr lang="vi-VN" sz="2400" b="1" dirty="0">
                <a:solidFill>
                  <a:schemeClr val="bg1"/>
                </a:solidFill>
                <a:latin typeface="+mj-lt"/>
                <a:ea typeface="Calibri" panose="020F0502020204030204" pitchFamily="34" charset="0"/>
                <a:cs typeface="Calibri" panose="020F0502020204030204" pitchFamily="34" charset="0"/>
              </a:rPr>
              <a:t>Tính cấp thiết:</a:t>
            </a:r>
            <a:r>
              <a:rPr lang="vi-VN" sz="2400" dirty="0">
                <a:solidFill>
                  <a:schemeClr val="bg1"/>
                </a:solidFill>
                <a:latin typeface="+mj-lt"/>
                <a:ea typeface="Calibri" panose="020F0502020204030204" pitchFamily="34" charset="0"/>
                <a:cs typeface="Calibri" panose="020F0502020204030204" pitchFamily="34" charset="0"/>
              </a:rPr>
              <a:t> Vệ sinh tay là biện pháp hiệu quả nhất phòng ngừa nhiễm khuẩn bệnh viện, giảm biến chứng và chi phí điều trị.</a:t>
            </a:r>
          </a:p>
          <a:p>
            <a:pPr>
              <a:spcBef>
                <a:spcPts val="300"/>
              </a:spcBef>
            </a:pPr>
            <a:r>
              <a:rPr lang="vi-VN" sz="2400" b="1" dirty="0">
                <a:solidFill>
                  <a:schemeClr val="bg1"/>
                </a:solidFill>
                <a:latin typeface="+mj-lt"/>
                <a:ea typeface="Calibri" panose="020F0502020204030204" pitchFamily="34" charset="0"/>
                <a:cs typeface="Calibri" panose="020F0502020204030204" pitchFamily="34" charset="0"/>
              </a:rPr>
              <a:t>Phù hợp với:</a:t>
            </a:r>
            <a:endParaRPr lang="vi-VN" sz="2400" dirty="0">
              <a:solidFill>
                <a:schemeClr val="bg1"/>
              </a:solidFill>
              <a:latin typeface="+mj-lt"/>
              <a:ea typeface="Calibri" panose="020F0502020204030204" pitchFamily="34" charset="0"/>
              <a:cs typeface="Calibri" panose="020F0502020204030204" pitchFamily="34" charset="0"/>
            </a:endParaRPr>
          </a:p>
          <a:p>
            <a:pPr>
              <a:spcBef>
                <a:spcPts val="300"/>
              </a:spcBef>
              <a:buFont typeface="Arial" panose="020B0604020202020204" pitchFamily="34" charset="0"/>
              <a:buChar char="•"/>
            </a:pPr>
            <a:r>
              <a:rPr lang="vi-VN" sz="2400" dirty="0">
                <a:solidFill>
                  <a:schemeClr val="bg1"/>
                </a:solidFill>
                <a:latin typeface="+mj-lt"/>
                <a:ea typeface="Calibri" panose="020F0502020204030204" pitchFamily="34" charset="0"/>
                <a:cs typeface="Calibri" panose="020F0502020204030204" pitchFamily="34" charset="0"/>
              </a:rPr>
              <a:t>Kế hoạch hành động an toàn người bệnh toàn cầu (WHO, 2021–2030)</a:t>
            </a:r>
          </a:p>
          <a:p>
            <a:pPr>
              <a:spcBef>
                <a:spcPts val="300"/>
              </a:spcBef>
              <a:buFont typeface="Arial" panose="020B0604020202020204" pitchFamily="34" charset="0"/>
              <a:buChar char="•"/>
            </a:pPr>
            <a:r>
              <a:rPr lang="vi-VN" sz="2400" dirty="0">
                <a:solidFill>
                  <a:schemeClr val="bg1"/>
                </a:solidFill>
                <a:latin typeface="+mj-lt"/>
                <a:ea typeface="Calibri" panose="020F0502020204030204" pitchFamily="34" charset="0"/>
                <a:cs typeface="Calibri" panose="020F0502020204030204" pitchFamily="34" charset="0"/>
              </a:rPr>
              <a:t>Tiêu chuẩn </a:t>
            </a:r>
            <a:r>
              <a:rPr lang="en-US" sz="24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chất</a:t>
            </a:r>
            <a:r>
              <a:rPr lang="en-US"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lượng</a:t>
            </a:r>
            <a:r>
              <a:rPr lang="en-US"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nâng</a:t>
            </a:r>
            <a:r>
              <a:rPr lang="en-US"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cao</a:t>
            </a:r>
            <a:r>
              <a:rPr lang="en-US"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đối</a:t>
            </a:r>
            <a:r>
              <a:rPr lang="en-US"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với</a:t>
            </a:r>
            <a:r>
              <a:rPr lang="en-US"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bệnh</a:t>
            </a:r>
            <a:r>
              <a:rPr lang="en-US"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viện</a:t>
            </a:r>
            <a:r>
              <a:rPr lang="vi-VN" sz="2400" dirty="0">
                <a:solidFill>
                  <a:schemeClr val="bg1"/>
                </a:solidFill>
                <a:latin typeface="+mj-lt"/>
                <a:ea typeface="Calibri" panose="020F0502020204030204" pitchFamily="34" charset="0"/>
                <a:cs typeface="Calibri" panose="020F0502020204030204" pitchFamily="34" charset="0"/>
              </a:rPr>
              <a:t>– Phòng ngừa và kiểm soát nhiễm khuẩn.</a:t>
            </a:r>
          </a:p>
        </p:txBody>
      </p:sp>
      <p:sp>
        <p:nvSpPr>
          <p:cNvPr id="4" name="Slide Number Placeholder 3">
            <a:extLst>
              <a:ext uri="{FF2B5EF4-FFF2-40B4-BE49-F238E27FC236}">
                <a16:creationId xmlns="" xmlns:a16="http://schemas.microsoft.com/office/drawing/2014/main" id="{CBFAAEA7-9948-88C3-4F58-8D20DFDD1951}"/>
              </a:ext>
            </a:extLst>
          </p:cNvPr>
          <p:cNvSpPr>
            <a:spLocks noGrp="1"/>
          </p:cNvSpPr>
          <p:nvPr>
            <p:ph type="sldNum" sz="quarter" idx="12"/>
          </p:nvPr>
        </p:nvSpPr>
        <p:spPr/>
        <p:txBody>
          <a:bodyPr/>
          <a:lstStyle/>
          <a:p>
            <a:fld id="{08FF37E2-84FC-49F1-8E32-F83BCF3E5694}" type="slidenum">
              <a:rPr lang="en-US" smtClean="0"/>
              <a:t>7</a:t>
            </a:fld>
            <a:endParaRPr lang="en-US"/>
          </a:p>
        </p:txBody>
      </p:sp>
    </p:spTree>
    <p:extLst>
      <p:ext uri="{BB962C8B-B14F-4D97-AF65-F5344CB8AC3E}">
        <p14:creationId xmlns:p14="http://schemas.microsoft.com/office/powerpoint/2010/main" val="39410061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C46D0C-5429-A887-EAE0-470F494FD15C}"/>
              </a:ext>
            </a:extLst>
          </p:cNvPr>
          <p:cNvSpPr>
            <a:spLocks noGrp="1"/>
          </p:cNvSpPr>
          <p:nvPr>
            <p:ph type="title"/>
          </p:nvPr>
        </p:nvSpPr>
        <p:spPr>
          <a:xfrm>
            <a:off x="3319975" y="10022"/>
            <a:ext cx="8707902" cy="1456267"/>
          </a:xfrm>
        </p:spPr>
        <p:txBody>
          <a:bodyPr/>
          <a:lstStyle/>
          <a:p>
            <a:r>
              <a:rPr lang="en-US" b="1">
                <a:latin typeface="Times New Roman" panose="02020603050405020304" pitchFamily="18" charset="0"/>
                <a:cs typeface="Times New Roman" panose="02020603050405020304" pitchFamily="18" charset="0"/>
              </a:rPr>
              <a:t>Phân tích SWOT</a:t>
            </a:r>
          </a:p>
        </p:txBody>
      </p:sp>
      <p:sp>
        <p:nvSpPr>
          <p:cNvPr id="4" name="Slide Number Placeholder 3">
            <a:extLst>
              <a:ext uri="{FF2B5EF4-FFF2-40B4-BE49-F238E27FC236}">
                <a16:creationId xmlns="" xmlns:a16="http://schemas.microsoft.com/office/drawing/2014/main" id="{013F8C7D-2699-FCC6-3551-D7816CF1DC88}"/>
              </a:ext>
            </a:extLst>
          </p:cNvPr>
          <p:cNvSpPr>
            <a:spLocks noGrp="1"/>
          </p:cNvSpPr>
          <p:nvPr>
            <p:ph type="sldNum" sz="quarter" idx="12"/>
          </p:nvPr>
        </p:nvSpPr>
        <p:spPr/>
        <p:txBody>
          <a:bodyPr/>
          <a:lstStyle/>
          <a:p>
            <a:fld id="{08FF37E2-84FC-49F1-8E32-F83BCF3E5694}" type="slidenum">
              <a:rPr lang="en-US" smtClean="0"/>
              <a:t>8</a:t>
            </a:fld>
            <a:endParaRPr lang="en-US"/>
          </a:p>
        </p:txBody>
      </p:sp>
      <p:graphicFrame>
        <p:nvGraphicFramePr>
          <p:cNvPr id="8" name="Content Placeholder 7">
            <a:extLst>
              <a:ext uri="{FF2B5EF4-FFF2-40B4-BE49-F238E27FC236}">
                <a16:creationId xmlns="" xmlns:a16="http://schemas.microsoft.com/office/drawing/2014/main" id="{55A7BCF0-5295-D8B6-80E2-6D9BF6902BF0}"/>
              </a:ext>
            </a:extLst>
          </p:cNvPr>
          <p:cNvGraphicFramePr>
            <a:graphicFrameLocks noGrp="1"/>
          </p:cNvGraphicFramePr>
          <p:nvPr>
            <p:ph idx="1"/>
            <p:extLst>
              <p:ext uri="{D42A27DB-BD31-4B8C-83A1-F6EECF244321}">
                <p14:modId xmlns:p14="http://schemas.microsoft.com/office/powerpoint/2010/main" val="3409791289"/>
              </p:ext>
            </p:extLst>
          </p:nvPr>
        </p:nvGraphicFramePr>
        <p:xfrm>
          <a:off x="379828" y="1466289"/>
          <a:ext cx="11507372" cy="4572000"/>
        </p:xfrm>
        <a:graphic>
          <a:graphicData uri="http://schemas.openxmlformats.org/drawingml/2006/table">
            <a:tbl>
              <a:tblPr firstRow="1" bandRow="1">
                <a:tableStyleId>{8799B23B-EC83-4686-B30A-512413B5E67A}</a:tableStyleId>
              </a:tblPr>
              <a:tblGrid>
                <a:gridCol w="5753686">
                  <a:extLst>
                    <a:ext uri="{9D8B030D-6E8A-4147-A177-3AD203B41FA5}">
                      <a16:colId xmlns="" xmlns:a16="http://schemas.microsoft.com/office/drawing/2014/main" val="1893972052"/>
                    </a:ext>
                  </a:extLst>
                </a:gridCol>
                <a:gridCol w="5753686">
                  <a:extLst>
                    <a:ext uri="{9D8B030D-6E8A-4147-A177-3AD203B41FA5}">
                      <a16:colId xmlns="" xmlns:a16="http://schemas.microsoft.com/office/drawing/2014/main" val="3041068223"/>
                    </a:ext>
                  </a:extLst>
                </a:gridCol>
              </a:tblGrid>
              <a:tr h="370840">
                <a:tc>
                  <a:txBody>
                    <a:bodyPr/>
                    <a:lstStyle/>
                    <a:p>
                      <a:r>
                        <a:rPr lang="en-US" sz="1600" dirty="0" err="1">
                          <a:solidFill>
                            <a:schemeClr val="bg1"/>
                          </a:solidFill>
                          <a:latin typeface="Times New Roman" panose="02020603050405020304" pitchFamily="18" charset="0"/>
                          <a:cs typeface="Times New Roman" panose="02020603050405020304" pitchFamily="18" charset="0"/>
                        </a:rPr>
                        <a:t>Điểm</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mạnh</a:t>
                      </a:r>
                      <a:r>
                        <a:rPr lang="en-US" sz="1600" dirty="0">
                          <a:solidFill>
                            <a:schemeClr val="bg1"/>
                          </a:solidFill>
                          <a:latin typeface="Times New Roman" panose="02020603050405020304" pitchFamily="18" charset="0"/>
                          <a:cs typeface="Times New Roman" panose="02020603050405020304" pitchFamily="18" charset="0"/>
                        </a:rPr>
                        <a:t>:</a:t>
                      </a:r>
                    </a:p>
                    <a:p>
                      <a:r>
                        <a:rPr lang="vi-VN" sz="1600" b="0" dirty="0">
                          <a:solidFill>
                            <a:schemeClr val="bg1"/>
                          </a:solidFill>
                          <a:latin typeface="Times New Roman" panose="02020603050405020304" pitchFamily="18" charset="0"/>
                          <a:cs typeface="Times New Roman" panose="02020603050405020304" pitchFamily="18" charset="0"/>
                        </a:rPr>
                        <a:t>Ban lãnh đạo bệnh viện đã xác định rõ vấn đề và triển khai chương trình vệ sinh tay an toàn.</a:t>
                      </a:r>
                      <a:endParaRPr lang="en-US" sz="1600" b="0" dirty="0">
                        <a:solidFill>
                          <a:schemeClr val="bg1"/>
                        </a:solidFill>
                        <a:latin typeface="Times New Roman" panose="02020603050405020304" pitchFamily="18" charset="0"/>
                        <a:cs typeface="Times New Roman" panose="02020603050405020304" pitchFamily="18" charset="0"/>
                      </a:endParaRPr>
                    </a:p>
                    <a:p>
                      <a:pPr marL="0" indent="0">
                        <a:buFontTx/>
                        <a:buNone/>
                      </a:pPr>
                      <a:r>
                        <a:rPr lang="vi-VN" sz="1600" b="0" dirty="0">
                          <a:solidFill>
                            <a:schemeClr val="bg1"/>
                          </a:solidFill>
                          <a:latin typeface="Times New Roman" panose="02020603050405020304" pitchFamily="18" charset="0"/>
                          <a:cs typeface="Times New Roman" panose="02020603050405020304" pitchFamily="18" charset="0"/>
                        </a:rPr>
                        <a:t>Bệnh viện cấp chuyên sâu có hệ thống quản lý chất lượng và kiểm soát nhiễm khuẩn tương đối hoàn chỉnh.</a:t>
                      </a:r>
                      <a:r>
                        <a:rPr lang="en-US" sz="1600" b="0" dirty="0">
                          <a:solidFill>
                            <a:schemeClr val="bg1"/>
                          </a:solidFill>
                          <a:latin typeface="Times New Roman" panose="02020603050405020304" pitchFamily="18" charset="0"/>
                          <a:cs typeface="Times New Roman" panose="02020603050405020304" pitchFamily="18" charset="0"/>
                        </a:rPr>
                        <a:t> </a:t>
                      </a:r>
                      <a:r>
                        <a:rPr lang="vi-VN" sz="1600" b="0" dirty="0">
                          <a:solidFill>
                            <a:schemeClr val="bg1"/>
                          </a:solidFill>
                          <a:latin typeface="Times New Roman" panose="02020603050405020304" pitchFamily="18" charset="0"/>
                          <a:cs typeface="Times New Roman" panose="02020603050405020304" pitchFamily="18" charset="0"/>
                        </a:rPr>
                        <a:t>Đội ngũ nhân viên y tế có trình độ chuyên môn cao, dễ tiếp cận các chương trình đào tạo.Có số liệu giám sát thực tế (62%) làm cơ sở xây dựng và đánh giá các biện pháp can thiệp.Vệ sinh tay là biện pháp đơn giản, chi phí thấp, hiệu quả cao và đã có hướng dẫn chuẩn từ WHO và Bộ Y tế.</a:t>
                      </a:r>
                      <a:endParaRPr lang="en-US" sz="1600" b="0" dirty="0">
                        <a:solidFill>
                          <a:schemeClr val="bg1"/>
                        </a:solidFill>
                        <a:latin typeface="Times New Roman" panose="02020603050405020304" pitchFamily="18" charset="0"/>
                        <a:cs typeface="Times New Roman" panose="02020603050405020304" pitchFamily="18" charset="0"/>
                      </a:endParaRPr>
                    </a:p>
                  </a:txBody>
                  <a:tcPr/>
                </a:tc>
                <a:tc>
                  <a:txBody>
                    <a:bodyPr/>
                    <a:lstStyle/>
                    <a:p>
                      <a:r>
                        <a:rPr lang="en-US" sz="1600" dirty="0" err="1">
                          <a:solidFill>
                            <a:schemeClr val="bg1"/>
                          </a:solidFill>
                          <a:latin typeface="Times New Roman" panose="02020603050405020304" pitchFamily="18" charset="0"/>
                          <a:cs typeface="Times New Roman" panose="02020603050405020304" pitchFamily="18" charset="0"/>
                        </a:rPr>
                        <a:t>Điểm</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yếu</a:t>
                      </a:r>
                      <a:endParaRPr lang="en-US" sz="1600" dirty="0">
                        <a:solidFill>
                          <a:schemeClr val="bg1"/>
                        </a:solidFill>
                        <a:latin typeface="Times New Roman" panose="02020603050405020304" pitchFamily="18" charset="0"/>
                        <a:cs typeface="Times New Roman" panose="02020603050405020304" pitchFamily="18" charset="0"/>
                      </a:endParaRPr>
                    </a:p>
                    <a:p>
                      <a:r>
                        <a:rPr lang="vi-VN" sz="1600" b="0" dirty="0">
                          <a:solidFill>
                            <a:schemeClr val="bg1"/>
                          </a:solidFill>
                          <a:latin typeface="Times New Roman" panose="02020603050405020304" pitchFamily="18" charset="0"/>
                          <a:cs typeface="Times New Roman" panose="02020603050405020304" pitchFamily="18" charset="0"/>
                        </a:rPr>
                        <a:t>Tỷ lệ tuân thủ vệ sinh tay thấp (62%), chưa đạt mục tiêu ≥80%.Nhận thức và thái độ của một bộ phận nhân viên y tế về vệ sinh tay còn hạn chế.- Vị trí đặt dung dịch sát khuẩn, bồn rửa tay chưa thuận tiện cho thực hành.Chưa có cơ chế giám sát thường xuyên và phản hồi kết quả kịp thời.- Thiếu hoạt động động viên, khen thưởng hoặc ghi nhận cá nhân/khoa phòng thực hiện tốt.- Áp lực công việc và quá tải người bệnh có thể làm giảm mức độ tuân thủ.</a:t>
                      </a:r>
                      <a:endParaRPr lang="en-US" sz="1600" b="0" dirty="0">
                        <a:solidFill>
                          <a:schemeClr val="bg1"/>
                        </a:solidFill>
                        <a:latin typeface="Times New Roman" panose="02020603050405020304" pitchFamily="18" charset="0"/>
                        <a:cs typeface="Times New Roman" panose="02020603050405020304" pitchFamily="18" charset="0"/>
                      </a:endParaRPr>
                    </a:p>
                  </a:txBody>
                  <a:tcPr>
                    <a:solidFill>
                      <a:schemeClr val="bg2">
                        <a:lumMod val="20000"/>
                        <a:lumOff val="80000"/>
                      </a:schemeClr>
                    </a:solidFill>
                  </a:tcPr>
                </a:tc>
                <a:extLst>
                  <a:ext uri="{0D108BD9-81ED-4DB2-BD59-A6C34878D82A}">
                    <a16:rowId xmlns="" xmlns:a16="http://schemas.microsoft.com/office/drawing/2014/main" val="4091732276"/>
                  </a:ext>
                </a:extLst>
              </a:tr>
              <a:tr h="370840">
                <a:tc>
                  <a:txBody>
                    <a:bodyPr/>
                    <a:lstStyle/>
                    <a:p>
                      <a:r>
                        <a:rPr lang="en-US" sz="1600" b="1">
                          <a:solidFill>
                            <a:schemeClr val="bg1"/>
                          </a:solidFill>
                          <a:latin typeface="Times New Roman" panose="02020603050405020304" pitchFamily="18" charset="0"/>
                          <a:cs typeface="Times New Roman" panose="02020603050405020304" pitchFamily="18" charset="0"/>
                        </a:rPr>
                        <a:t>Cơ hội</a:t>
                      </a:r>
                    </a:p>
                    <a:p>
                      <a:r>
                        <a:rPr lang="vi-VN" sz="1600" b="0">
                          <a:solidFill>
                            <a:schemeClr val="bg1"/>
                          </a:solidFill>
                          <a:latin typeface="Times New Roman" panose="02020603050405020304" pitchFamily="18" charset="0"/>
                          <a:cs typeface="Times New Roman" panose="02020603050405020304" pitchFamily="18" charset="0"/>
                        </a:rPr>
                        <a:t>Được hỗ trợ bởi các khuyến cáo của WHO trong Kế hoạch hành động an toàn người bệnh toàn cầu 2021–2030</a:t>
                      </a:r>
                      <a:r>
                        <a:rPr lang="en-US" sz="1600" b="0">
                          <a:solidFill>
                            <a:schemeClr val="bg1"/>
                          </a:solidFill>
                          <a:latin typeface="Times New Roman" panose="02020603050405020304" pitchFamily="18" charset="0"/>
                          <a:cs typeface="Times New Roman" panose="02020603050405020304" pitchFamily="18" charset="0"/>
                        </a:rPr>
                        <a:t>. </a:t>
                      </a:r>
                      <a:r>
                        <a:rPr lang="vi-VN" sz="1600" b="0">
                          <a:solidFill>
                            <a:schemeClr val="bg1"/>
                          </a:solidFill>
                          <a:latin typeface="Times New Roman" panose="02020603050405020304" pitchFamily="18" charset="0"/>
                          <a:cs typeface="Times New Roman" panose="02020603050405020304" pitchFamily="18" charset="0"/>
                        </a:rPr>
                        <a:t>Các tiêu chuẩn chất lượng bệnh viện hiện nay đều nhấn mạnh kiểm soát nhiễm khuẩn và an toàn người bệnh.</a:t>
                      </a:r>
                      <a:r>
                        <a:rPr lang="en-US" sz="1600" b="0">
                          <a:solidFill>
                            <a:schemeClr val="bg1"/>
                          </a:solidFill>
                          <a:latin typeface="Times New Roman" panose="02020603050405020304" pitchFamily="18" charset="0"/>
                          <a:cs typeface="Times New Roman" panose="02020603050405020304" pitchFamily="18" charset="0"/>
                        </a:rPr>
                        <a:t> </a:t>
                      </a:r>
                      <a:r>
                        <a:rPr lang="vi-VN" sz="1600" b="0">
                          <a:solidFill>
                            <a:schemeClr val="bg1"/>
                          </a:solidFill>
                          <a:latin typeface="Times New Roman" panose="02020603050405020304" pitchFamily="18" charset="0"/>
                          <a:cs typeface="Times New Roman" panose="02020603050405020304" pitchFamily="18" charset="0"/>
                        </a:rPr>
                        <a:t>Có thể ứng dụng công nghệ trong giám sát và nhắc nhở vệ sinh tay.</a:t>
                      </a:r>
                      <a:r>
                        <a:rPr lang="en-US" sz="1600" b="0">
                          <a:solidFill>
                            <a:schemeClr val="bg1"/>
                          </a:solidFill>
                          <a:latin typeface="Times New Roman" panose="02020603050405020304" pitchFamily="18" charset="0"/>
                          <a:cs typeface="Times New Roman" panose="02020603050405020304" pitchFamily="18" charset="0"/>
                        </a:rPr>
                        <a:t> </a:t>
                      </a:r>
                      <a:r>
                        <a:rPr lang="vi-VN" sz="1600" b="0">
                          <a:solidFill>
                            <a:schemeClr val="bg1"/>
                          </a:solidFill>
                          <a:latin typeface="Times New Roman" panose="02020603050405020304" pitchFamily="18" charset="0"/>
                          <a:cs typeface="Times New Roman" panose="02020603050405020304" pitchFamily="18" charset="0"/>
                        </a:rPr>
                        <a:t>Nhiều tài liệu đào tạo, chiến dịch truyền thông và công cụ đánh giá của WHO sẵn có</a:t>
                      </a:r>
                      <a:r>
                        <a:rPr lang="en-US" sz="1600" b="0">
                          <a:solidFill>
                            <a:schemeClr val="bg1"/>
                          </a:solidFill>
                          <a:latin typeface="Times New Roman" panose="02020603050405020304" pitchFamily="18" charset="0"/>
                          <a:cs typeface="Times New Roman" panose="02020603050405020304" pitchFamily="18" charset="0"/>
                        </a:rPr>
                        <a:t>.</a:t>
                      </a:r>
                    </a:p>
                  </a:txBody>
                  <a:tcPr>
                    <a:solidFill>
                      <a:schemeClr val="accent3">
                        <a:lumMod val="60000"/>
                        <a:lumOff val="40000"/>
                        <a:alpha val="20000"/>
                      </a:schemeClr>
                    </a:solidFill>
                  </a:tcPr>
                </a:tc>
                <a:tc>
                  <a:txBody>
                    <a:bodyPr/>
                    <a:lstStyle/>
                    <a:p>
                      <a:r>
                        <a:rPr lang="en-US" sz="1600" b="1">
                          <a:solidFill>
                            <a:schemeClr val="bg1"/>
                          </a:solidFill>
                          <a:latin typeface="Times New Roman" panose="02020603050405020304" pitchFamily="18" charset="0"/>
                          <a:cs typeface="Times New Roman" panose="02020603050405020304" pitchFamily="18" charset="0"/>
                        </a:rPr>
                        <a:t>Thách thức</a:t>
                      </a:r>
                    </a:p>
                    <a:p>
                      <a:r>
                        <a:rPr lang="vi-VN" sz="1600" b="0">
                          <a:solidFill>
                            <a:schemeClr val="bg1"/>
                          </a:solidFill>
                          <a:latin typeface="Times New Roman" panose="02020603050405020304" pitchFamily="18" charset="0"/>
                          <a:cs typeface="Times New Roman" panose="02020603050405020304" pitchFamily="18" charset="0"/>
                        </a:rPr>
                        <a:t>Khối lượng công việc lớn, thiếu nhân lực làm giảm khả năng tuân thủ.</a:t>
                      </a:r>
                      <a:r>
                        <a:rPr lang="en-US" sz="1600" b="0">
                          <a:solidFill>
                            <a:schemeClr val="bg1"/>
                          </a:solidFill>
                          <a:latin typeface="Times New Roman" panose="02020603050405020304" pitchFamily="18" charset="0"/>
                          <a:cs typeface="Times New Roman" panose="02020603050405020304" pitchFamily="18" charset="0"/>
                        </a:rPr>
                        <a:t> </a:t>
                      </a:r>
                      <a:r>
                        <a:rPr lang="vi-VN" sz="1600" b="0">
                          <a:solidFill>
                            <a:schemeClr val="bg1"/>
                          </a:solidFill>
                          <a:latin typeface="Times New Roman" panose="02020603050405020304" pitchFamily="18" charset="0"/>
                          <a:cs typeface="Times New Roman" panose="02020603050405020304" pitchFamily="18" charset="0"/>
                        </a:rPr>
                        <a:t>Nguy cơ gia tăng nhiễm khuẩn bệnh viện nếu tỷ lệ vệ sinh tay không được cải thiện.</a:t>
                      </a:r>
                      <a:r>
                        <a:rPr lang="en-US" sz="1600" b="0">
                          <a:solidFill>
                            <a:schemeClr val="bg1"/>
                          </a:solidFill>
                          <a:latin typeface="Times New Roman" panose="02020603050405020304" pitchFamily="18" charset="0"/>
                          <a:cs typeface="Times New Roman" panose="02020603050405020304" pitchFamily="18" charset="0"/>
                        </a:rPr>
                        <a:t> </a:t>
                      </a:r>
                      <a:r>
                        <a:rPr lang="vi-VN" sz="1600" b="0">
                          <a:solidFill>
                            <a:schemeClr val="bg1"/>
                          </a:solidFill>
                          <a:latin typeface="Times New Roman" panose="02020603050405020304" pitchFamily="18" charset="0"/>
                          <a:cs typeface="Times New Roman" panose="02020603050405020304" pitchFamily="18" charset="0"/>
                        </a:rPr>
                        <a:t>Kinh phí dành cho đào tạo, truyền thông và cải thiện cơ sở vật chất có thể hạn chế.</a:t>
                      </a:r>
                      <a:r>
                        <a:rPr lang="en-US" sz="1600" b="0">
                          <a:solidFill>
                            <a:schemeClr val="bg1"/>
                          </a:solidFill>
                          <a:latin typeface="Times New Roman" panose="02020603050405020304" pitchFamily="18" charset="0"/>
                          <a:cs typeface="Times New Roman" panose="02020603050405020304" pitchFamily="18" charset="0"/>
                        </a:rPr>
                        <a:t> </a:t>
                      </a:r>
                      <a:r>
                        <a:rPr lang="vi-VN" sz="1600" b="0">
                          <a:solidFill>
                            <a:schemeClr val="bg1"/>
                          </a:solidFill>
                          <a:latin typeface="Times New Roman" panose="02020603050405020304" pitchFamily="18" charset="0"/>
                          <a:cs typeface="Times New Roman" panose="02020603050405020304" pitchFamily="18" charset="0"/>
                        </a:rPr>
                        <a:t>Sự thay đổi hành vi của nhân viên y tế thường cần thời gian dài và dễ tái giảm nếu không duy trì giám sát liên tục.</a:t>
                      </a:r>
                      <a:r>
                        <a:rPr lang="en-US" sz="1600" b="0">
                          <a:solidFill>
                            <a:schemeClr val="bg1"/>
                          </a:solidFill>
                          <a:latin typeface="Times New Roman" panose="02020603050405020304" pitchFamily="18" charset="0"/>
                          <a:cs typeface="Times New Roman" panose="02020603050405020304" pitchFamily="18" charset="0"/>
                        </a:rPr>
                        <a:t> </a:t>
                      </a:r>
                      <a:r>
                        <a:rPr lang="vi-VN" sz="1600" b="0">
                          <a:solidFill>
                            <a:schemeClr val="bg1"/>
                          </a:solidFill>
                          <a:latin typeface="Times New Roman" panose="02020603050405020304" pitchFamily="18" charset="0"/>
                          <a:cs typeface="Times New Roman" panose="02020603050405020304" pitchFamily="18" charset="0"/>
                        </a:rPr>
                        <a:t>Áp lực đánh giá chất lượng bệnh viện và các yêu cầu kiểm định ngày càng cao.</a:t>
                      </a:r>
                      <a:r>
                        <a:rPr lang="en-US" sz="1600" b="0">
                          <a:solidFill>
                            <a:schemeClr val="bg1"/>
                          </a:solidFill>
                          <a:latin typeface="Times New Roman" panose="02020603050405020304" pitchFamily="18" charset="0"/>
                          <a:cs typeface="Times New Roman" panose="02020603050405020304" pitchFamily="18" charset="0"/>
                        </a:rPr>
                        <a:t> </a:t>
                      </a:r>
                      <a:r>
                        <a:rPr lang="vi-VN" sz="1600" b="0">
                          <a:solidFill>
                            <a:schemeClr val="bg1"/>
                          </a:solidFill>
                          <a:latin typeface="Times New Roman" panose="02020603050405020304" pitchFamily="18" charset="0"/>
                          <a:cs typeface="Times New Roman" panose="02020603050405020304" pitchFamily="18" charset="0"/>
                        </a:rPr>
                        <a:t>Nguy cơ xuất hiện các vi khuẩn đa kháng thuốc làm tăng hậu quả của việc không tuân thủ vệ sinh tay.</a:t>
                      </a:r>
                      <a:endParaRPr lang="en-US" sz="1600" b="0">
                        <a:solidFill>
                          <a:schemeClr val="bg1"/>
                        </a:solidFill>
                        <a:latin typeface="Times New Roman" panose="02020603050405020304" pitchFamily="18" charset="0"/>
                        <a:cs typeface="Times New Roman" panose="02020603050405020304" pitchFamily="18" charset="0"/>
                      </a:endParaRPr>
                    </a:p>
                  </a:txBody>
                  <a:tcPr>
                    <a:solidFill>
                      <a:schemeClr val="accent6">
                        <a:lumMod val="75000"/>
                        <a:alpha val="20000"/>
                      </a:schemeClr>
                    </a:solidFill>
                  </a:tcPr>
                </a:tc>
                <a:extLst>
                  <a:ext uri="{0D108BD9-81ED-4DB2-BD59-A6C34878D82A}">
                    <a16:rowId xmlns="" xmlns:a16="http://schemas.microsoft.com/office/drawing/2014/main" val="1198929110"/>
                  </a:ext>
                </a:extLst>
              </a:tr>
            </a:tbl>
          </a:graphicData>
        </a:graphic>
      </p:graphicFrame>
    </p:spTree>
    <p:extLst>
      <p:ext uri="{BB962C8B-B14F-4D97-AF65-F5344CB8AC3E}">
        <p14:creationId xmlns:p14="http://schemas.microsoft.com/office/powerpoint/2010/main" val="5356773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70901249-6D0C-7105-740C-CE71AB93F85D}"/>
              </a:ext>
            </a:extLst>
          </p:cNvPr>
          <p:cNvSpPr>
            <a:spLocks noGrp="1"/>
          </p:cNvSpPr>
          <p:nvPr>
            <p:ph idx="1"/>
          </p:nvPr>
        </p:nvSpPr>
        <p:spPr>
          <a:xfrm>
            <a:off x="609601" y="1826797"/>
            <a:ext cx="10363200" cy="1223889"/>
          </a:xfrm>
        </p:spPr>
        <p:txBody>
          <a:bodyPr/>
          <a:lstStyle/>
          <a:p>
            <a:r>
              <a:rPr lang="en-US" b="1">
                <a:solidFill>
                  <a:schemeClr val="bg1"/>
                </a:solidFill>
                <a:latin typeface="Times New Roman" panose="02020603050405020304" pitchFamily="18" charset="0"/>
                <a:cs typeface="Times New Roman" panose="02020603050405020304" pitchFamily="18" charset="0"/>
              </a:rPr>
              <a:t>I.	MỤC TIÊU CHUNG: </a:t>
            </a:r>
            <a:r>
              <a:rPr lang="vi-VN">
                <a:solidFill>
                  <a:schemeClr val="bg1"/>
                </a:solidFill>
                <a:latin typeface="Times New Roman" panose="02020603050405020304" pitchFamily="18" charset="0"/>
                <a:cs typeface="Times New Roman" panose="02020603050405020304" pitchFamily="18" charset="0"/>
              </a:rPr>
              <a:t>mô tả kết quả tổng thể mà đề án hướng tới.</a:t>
            </a:r>
            <a:endParaRPr lang="en-US">
              <a:solidFill>
                <a:schemeClr val="bg1"/>
              </a:solidFill>
              <a:latin typeface="Times New Roman" panose="02020603050405020304" pitchFamily="18" charset="0"/>
              <a:cs typeface="Times New Roman" panose="02020603050405020304" pitchFamily="18" charset="0"/>
            </a:endParaRPr>
          </a:p>
          <a:p>
            <a:r>
              <a:rPr lang="en-US" b="1">
                <a:solidFill>
                  <a:schemeClr val="bg1"/>
                </a:solidFill>
                <a:latin typeface="Times New Roman" panose="02020603050405020304" pitchFamily="18" charset="0"/>
                <a:cs typeface="Times New Roman" panose="02020603050405020304" pitchFamily="18" charset="0"/>
              </a:rPr>
              <a:t>II. MỤC TIÊU CỤ THỂ: </a:t>
            </a:r>
            <a:r>
              <a:rPr lang="vi-VN">
                <a:solidFill>
                  <a:schemeClr val="bg1"/>
                </a:solidFill>
                <a:latin typeface="Times New Roman" panose="02020603050405020304" pitchFamily="18" charset="0"/>
                <a:cs typeface="Times New Roman" panose="02020603050405020304" pitchFamily="18" charset="0"/>
              </a:rPr>
              <a:t>liệt kê các mục tiêu cụ thể, có thể đo lường.</a:t>
            </a:r>
            <a:endParaRPr lang="en-US">
              <a:solidFill>
                <a:schemeClr val="bg1"/>
              </a:solidFill>
              <a:latin typeface="Times New Roman" panose="02020603050405020304" pitchFamily="18" charset="0"/>
              <a:cs typeface="Times New Roman" panose="02020603050405020304" pitchFamily="18" charset="0"/>
            </a:endParaRPr>
          </a:p>
          <a:p>
            <a:pPr marL="0" indent="0">
              <a:buNone/>
            </a:pPr>
            <a:endParaRPr lang="en-US">
              <a:solidFill>
                <a:schemeClr val="bg1"/>
              </a:solidFill>
            </a:endParaRPr>
          </a:p>
        </p:txBody>
      </p:sp>
      <p:sp>
        <p:nvSpPr>
          <p:cNvPr id="4" name="Slide Number Placeholder 3">
            <a:extLst>
              <a:ext uri="{FF2B5EF4-FFF2-40B4-BE49-F238E27FC236}">
                <a16:creationId xmlns="" xmlns:a16="http://schemas.microsoft.com/office/drawing/2014/main" id="{1A4BC267-A2BB-2AC9-BB23-1DF3060BECA1}"/>
              </a:ext>
            </a:extLst>
          </p:cNvPr>
          <p:cNvSpPr>
            <a:spLocks noGrp="1"/>
          </p:cNvSpPr>
          <p:nvPr>
            <p:ph type="sldNum" sz="quarter" idx="12"/>
          </p:nvPr>
        </p:nvSpPr>
        <p:spPr/>
        <p:txBody>
          <a:bodyPr/>
          <a:lstStyle/>
          <a:p>
            <a:fld id="{08FF37E2-84FC-49F1-8E32-F83BCF3E5694}" type="slidenum">
              <a:rPr lang="en-US" smtClean="0"/>
              <a:t>9</a:t>
            </a:fld>
            <a:endParaRPr lang="en-US"/>
          </a:p>
        </p:txBody>
      </p:sp>
      <p:sp>
        <p:nvSpPr>
          <p:cNvPr id="5" name="Title 1">
            <a:extLst>
              <a:ext uri="{FF2B5EF4-FFF2-40B4-BE49-F238E27FC236}">
                <a16:creationId xmlns="" xmlns:a16="http://schemas.microsoft.com/office/drawing/2014/main" id="{4F116F5F-968A-A52C-48BD-CD24369D9BAD}"/>
              </a:ext>
            </a:extLst>
          </p:cNvPr>
          <p:cNvSpPr txBox="1">
            <a:spLocks/>
          </p:cNvSpPr>
          <p:nvPr/>
        </p:nvSpPr>
        <p:spPr>
          <a:xfrm>
            <a:off x="3052689" y="0"/>
            <a:ext cx="7793502" cy="1223889"/>
          </a:xfrm>
          <a:prstGeom prst="rect">
            <a:avLst/>
          </a:prstGeom>
          <a:effectLst/>
        </p:spPr>
        <p:txBody>
          <a:bodyPr vert="horz" lIns="91440" tIns="45720" rIns="91440" bIns="45720" rtlCol="0" anchor="ctr">
            <a:normAutofit fontScale="82500" lnSpcReduction="10000"/>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100" b="1">
                <a:latin typeface="Times New Roman" panose="02020603050405020304" pitchFamily="18" charset="0"/>
                <a:cs typeface="Times New Roman" panose="02020603050405020304" pitchFamily="18" charset="0"/>
              </a:rPr>
              <a:t>Phần thứ hai</a:t>
            </a:r>
          </a:p>
          <a:p>
            <a:r>
              <a:rPr lang="en-US" sz="3100" b="1">
                <a:latin typeface="Times New Roman" panose="02020603050405020304" pitchFamily="18" charset="0"/>
                <a:cs typeface="Times New Roman" panose="02020603050405020304" pitchFamily="18" charset="0"/>
              </a:rPr>
              <a:t>MỤC TIÊU, YÊU CẦU XÂY DỰNG ĐỀ ÁN</a:t>
            </a:r>
          </a:p>
          <a:p>
            <a:r>
              <a:rPr lang="en-US" sz="3100" b="1">
                <a:latin typeface="Times New Roman" panose="02020603050405020304" pitchFamily="18" charset="0"/>
                <a:cs typeface="Times New Roman" panose="02020603050405020304" pitchFamily="18" charset="0"/>
              </a:rPr>
              <a:t>TỔ CHỨC THỰC HIỆN VÀ ĐÁNH GIÁ HIỆU QUẢ</a:t>
            </a:r>
          </a:p>
        </p:txBody>
      </p:sp>
      <p:sp>
        <p:nvSpPr>
          <p:cNvPr id="7" name="Content Placeholder 2">
            <a:extLst>
              <a:ext uri="{FF2B5EF4-FFF2-40B4-BE49-F238E27FC236}">
                <a16:creationId xmlns="" xmlns:a16="http://schemas.microsoft.com/office/drawing/2014/main" id="{4D355CB2-DAE2-4842-92DC-9F6D2D706975}"/>
              </a:ext>
            </a:extLst>
          </p:cNvPr>
          <p:cNvSpPr txBox="1">
            <a:spLocks/>
          </p:cNvSpPr>
          <p:nvPr/>
        </p:nvSpPr>
        <p:spPr>
          <a:xfrm>
            <a:off x="987347" y="5687693"/>
            <a:ext cx="10001611" cy="940176"/>
          </a:xfrm>
          <a:prstGeom prst="rect">
            <a:avLst/>
          </a:prstGeom>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oAutofit/>
          </a:bodyPr>
          <a:lstStyle>
            <a:defPPr>
              <a:defRPr kern="0"/>
            </a:defPPr>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fontAlgn="auto">
              <a:lnSpc>
                <a:spcPct val="120000"/>
              </a:lnSpc>
              <a:spcAft>
                <a:spcPts val="0"/>
              </a:spcAft>
            </a:pPr>
            <a:r>
              <a:rPr lang="en-US" sz="2400" b="1" dirty="0">
                <a:solidFill>
                  <a:schemeClr val="bg1"/>
                </a:solidFill>
                <a:latin typeface="Times New Roman" panose="02020603050405020304" pitchFamily="18" charset="0"/>
                <a:cs typeface="Times New Roman" panose="02020603050405020304" pitchFamily="18" charset="0"/>
              </a:rPr>
              <a:t>→</a:t>
            </a:r>
            <a:r>
              <a:rPr lang="en-US" sz="2400" b="1" dirty="0" err="1">
                <a:solidFill>
                  <a:schemeClr val="bg1"/>
                </a:solidFill>
                <a:latin typeface="Times New Roman" panose="02020603050405020304" pitchFamily="18" charset="0"/>
                <a:cs typeface="Times New Roman" panose="02020603050405020304" pitchFamily="18" charset="0"/>
              </a:rPr>
              <a:t>Mục</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tiêu</a:t>
            </a:r>
            <a:r>
              <a:rPr lang="en-US" sz="2400" b="1"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Nâng</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tỷ</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lệ</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tuân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thủ</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vệ</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sinh</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tay</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của</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nhân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viên</a:t>
            </a:r>
            <a:r>
              <a:rPr lang="en-US" sz="2400" dirty="0">
                <a:solidFill>
                  <a:schemeClr val="bg1"/>
                </a:solidFill>
                <a:latin typeface="Times New Roman" panose="02020603050405020304" pitchFamily="18" charset="0"/>
                <a:cs typeface="Times New Roman" panose="02020603050405020304" pitchFamily="18" charset="0"/>
              </a:rPr>
              <a:t> y </a:t>
            </a:r>
            <a:r>
              <a:rPr lang="en-US" sz="2400" dirty="0" err="1">
                <a:solidFill>
                  <a:schemeClr val="bg1"/>
                </a:solidFill>
                <a:latin typeface="Times New Roman" panose="02020603050405020304" pitchFamily="18" charset="0"/>
                <a:cs typeface="Times New Roman" panose="02020603050405020304" pitchFamily="18" charset="0"/>
              </a:rPr>
              <a:t>tế</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tại</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Bệnh</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viện</a:t>
            </a:r>
            <a:r>
              <a:rPr lang="en-US" sz="2400" dirty="0">
                <a:solidFill>
                  <a:schemeClr val="bg1"/>
                </a:solidFill>
                <a:latin typeface="Times New Roman" panose="02020603050405020304" pitchFamily="18" charset="0"/>
                <a:cs typeface="Times New Roman" panose="02020603050405020304" pitchFamily="18" charset="0"/>
              </a:rPr>
              <a:t> A </a:t>
            </a:r>
            <a:r>
              <a:rPr lang="en-US" sz="2400" dirty="0" err="1">
                <a:solidFill>
                  <a:schemeClr val="bg1"/>
                </a:solidFill>
                <a:latin typeface="Times New Roman" panose="02020603050405020304" pitchFamily="18" charset="0"/>
                <a:cs typeface="Times New Roman" panose="02020603050405020304" pitchFamily="18" charset="0"/>
              </a:rPr>
              <a:t>từ</a:t>
            </a:r>
            <a:r>
              <a:rPr lang="en-US" sz="2400" dirty="0">
                <a:solidFill>
                  <a:schemeClr val="bg1"/>
                </a:solidFill>
                <a:latin typeface="Times New Roman" panose="02020603050405020304" pitchFamily="18" charset="0"/>
                <a:cs typeface="Times New Roman" panose="02020603050405020304" pitchFamily="18" charset="0"/>
              </a:rPr>
              <a:t> </a:t>
            </a:r>
            <a:r>
              <a:rPr lang="en-US" sz="2400" b="1" dirty="0">
                <a:solidFill>
                  <a:schemeClr val="bg1"/>
                </a:solidFill>
                <a:latin typeface="Times New Roman" panose="02020603050405020304" pitchFamily="18" charset="0"/>
                <a:cs typeface="Times New Roman" panose="02020603050405020304" pitchFamily="18" charset="0"/>
              </a:rPr>
              <a:t>62% </a:t>
            </a:r>
            <a:r>
              <a:rPr lang="en-US" sz="2400" b="1" dirty="0" err="1">
                <a:solidFill>
                  <a:schemeClr val="bg1"/>
                </a:solidFill>
                <a:latin typeface="Times New Roman" panose="02020603050405020304" pitchFamily="18" charset="0"/>
                <a:cs typeface="Times New Roman" panose="02020603050405020304" pitchFamily="18" charset="0"/>
              </a:rPr>
              <a:t>lên</a:t>
            </a:r>
            <a:r>
              <a:rPr lang="en-US" sz="2400" b="1" dirty="0">
                <a:solidFill>
                  <a:schemeClr val="bg1"/>
                </a:solidFill>
                <a:latin typeface="Times New Roman" panose="02020603050405020304" pitchFamily="18" charset="0"/>
                <a:cs typeface="Times New Roman" panose="02020603050405020304" pitchFamily="18" charset="0"/>
              </a:rPr>
              <a:t> ≥80% </a:t>
            </a:r>
            <a:r>
              <a:rPr lang="en-US" sz="2400" dirty="0" err="1">
                <a:solidFill>
                  <a:schemeClr val="bg1"/>
                </a:solidFill>
                <a:latin typeface="Times New Roman" panose="02020603050405020304" pitchFamily="18" charset="0"/>
                <a:cs typeface="Times New Roman" panose="02020603050405020304" pitchFamily="18" charset="0"/>
              </a:rPr>
              <a:t>vào</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tháng</a:t>
            </a:r>
            <a:r>
              <a:rPr lang="en-US" sz="2400" dirty="0">
                <a:solidFill>
                  <a:schemeClr val="bg1"/>
                </a:solidFill>
                <a:latin typeface="Times New Roman" panose="02020603050405020304" pitchFamily="18" charset="0"/>
                <a:cs typeface="Times New Roman" panose="02020603050405020304" pitchFamily="18" charset="0"/>
              </a:rPr>
              <a:t> 12 </a:t>
            </a:r>
            <a:r>
              <a:rPr lang="en-US" sz="2400" dirty="0" err="1">
                <a:solidFill>
                  <a:schemeClr val="bg1"/>
                </a:solidFill>
                <a:latin typeface="Times New Roman" panose="02020603050405020304" pitchFamily="18" charset="0"/>
                <a:cs typeface="Times New Roman" panose="02020603050405020304" pitchFamily="18" charset="0"/>
              </a:rPr>
              <a:t>năm</a:t>
            </a:r>
            <a:r>
              <a:rPr lang="en-US" sz="2400" dirty="0">
                <a:solidFill>
                  <a:schemeClr val="bg1"/>
                </a:solidFill>
                <a:latin typeface="Times New Roman" panose="02020603050405020304" pitchFamily="18" charset="0"/>
                <a:cs typeface="Times New Roman" panose="02020603050405020304" pitchFamily="18" charset="0"/>
              </a:rPr>
              <a:t> 2025.  </a:t>
            </a:r>
            <a:endParaRPr lang="vi-VN" sz="2400" dirty="0">
              <a:solidFill>
                <a:schemeClr val="bg1"/>
              </a:solidFill>
              <a:latin typeface="Times New Roman" panose="02020603050405020304" pitchFamily="18" charset="0"/>
              <a:cs typeface="Times New Roman" panose="02020603050405020304" pitchFamily="18" charset="0"/>
            </a:endParaRPr>
          </a:p>
        </p:txBody>
      </p:sp>
      <p:graphicFrame>
        <p:nvGraphicFramePr>
          <p:cNvPr id="2" name="Table 21">
            <a:extLst>
              <a:ext uri="{FF2B5EF4-FFF2-40B4-BE49-F238E27FC236}">
                <a16:creationId xmlns="" xmlns:a16="http://schemas.microsoft.com/office/drawing/2014/main" id="{F6F5B97F-F9D2-77E5-6567-28CB84F0B5B0}"/>
              </a:ext>
            </a:extLst>
          </p:cNvPr>
          <p:cNvGraphicFramePr>
            <a:graphicFrameLocks noGrp="1"/>
          </p:cNvGraphicFramePr>
          <p:nvPr>
            <p:extLst>
              <p:ext uri="{D42A27DB-BD31-4B8C-83A1-F6EECF244321}">
                <p14:modId xmlns:p14="http://schemas.microsoft.com/office/powerpoint/2010/main" val="4067527024"/>
              </p:ext>
            </p:extLst>
          </p:nvPr>
        </p:nvGraphicFramePr>
        <p:xfrm>
          <a:off x="971189" y="2652518"/>
          <a:ext cx="10001612" cy="3035175"/>
        </p:xfrm>
        <a:graphic>
          <a:graphicData uri="http://schemas.openxmlformats.org/drawingml/2006/table">
            <a:tbl>
              <a:tblPr firstRow="1" bandRow="1">
                <a:tableStyleId>{93296810-A885-4BE3-A3E7-6D5BEEA58F35}</a:tableStyleId>
              </a:tblPr>
              <a:tblGrid>
                <a:gridCol w="3635401">
                  <a:extLst>
                    <a:ext uri="{9D8B030D-6E8A-4147-A177-3AD203B41FA5}">
                      <a16:colId xmlns="" xmlns:a16="http://schemas.microsoft.com/office/drawing/2014/main" val="1100739289"/>
                    </a:ext>
                  </a:extLst>
                </a:gridCol>
                <a:gridCol w="6366211">
                  <a:extLst>
                    <a:ext uri="{9D8B030D-6E8A-4147-A177-3AD203B41FA5}">
                      <a16:colId xmlns="" xmlns:a16="http://schemas.microsoft.com/office/drawing/2014/main" val="2513512141"/>
                    </a:ext>
                  </a:extLst>
                </a:gridCol>
              </a:tblGrid>
              <a:tr h="396923">
                <a:tc>
                  <a:txBody>
                    <a:bodyPr/>
                    <a:lstStyle/>
                    <a:p>
                      <a:pPr algn="ctr"/>
                      <a:r>
                        <a:rPr lang="en-US" sz="1800" dirty="0">
                          <a:latin typeface="Times New Roman" panose="02020603050405020304" pitchFamily="18" charset="0"/>
                          <a:cs typeface="Times New Roman" panose="02020603050405020304" pitchFamily="18" charset="0"/>
                        </a:rPr>
                        <a:t>MỤC TIÊU SMART</a:t>
                      </a:r>
                    </a:p>
                  </a:txBody>
                  <a:tcPr anchor="ctr"/>
                </a:tc>
                <a:tc>
                  <a:txBody>
                    <a:bodyPr/>
                    <a:lstStyle/>
                    <a:p>
                      <a:pPr algn="ctr"/>
                      <a:r>
                        <a:rPr lang="en-US" sz="1800" dirty="0" err="1">
                          <a:latin typeface="Times New Roman" panose="02020603050405020304" pitchFamily="18" charset="0"/>
                          <a:cs typeface="Times New Roman" panose="02020603050405020304" pitchFamily="18" charset="0"/>
                        </a:rPr>
                        <a:t>Ví</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dụ</a:t>
                      </a:r>
                      <a:r>
                        <a:rPr lang="en-US" sz="1800" dirty="0">
                          <a:latin typeface="Times New Roman" panose="02020603050405020304" pitchFamily="18" charset="0"/>
                          <a:cs typeface="Times New Roman" panose="02020603050405020304" pitchFamily="18" charset="0"/>
                        </a:rPr>
                        <a:t>: “ </a:t>
                      </a:r>
                      <a:r>
                        <a:rPr lang="en-US" sz="1800" dirty="0" err="1">
                          <a:latin typeface="Times New Roman" panose="02020603050405020304" pitchFamily="18" charset="0"/>
                          <a:cs typeface="Times New Roman" panose="02020603050405020304" pitchFamily="18" charset="0"/>
                        </a:rPr>
                        <a:t>Đề</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án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tăng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cường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thực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hành</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vệ</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sinh</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tay</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của</a:t>
                      </a:r>
                      <a:r>
                        <a:rPr lang="en-US" sz="1800" dirty="0">
                          <a:latin typeface="Times New Roman" panose="02020603050405020304" pitchFamily="18" charset="0"/>
                          <a:cs typeface="Times New Roman" panose="02020603050405020304" pitchFamily="18" charset="0"/>
                        </a:rPr>
                        <a:t> NVYT </a:t>
                      </a:r>
                      <a:r>
                        <a:rPr lang="en-US" sz="1800" dirty="0" err="1">
                          <a:latin typeface="Times New Roman" panose="02020603050405020304" pitchFamily="18" charset="0"/>
                          <a:cs typeface="Times New Roman" panose="02020603050405020304" pitchFamily="18" charset="0"/>
                        </a:rPr>
                        <a:t>Bệnh</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viện</a:t>
                      </a:r>
                      <a:r>
                        <a:rPr lang="en-US" sz="1800" dirty="0">
                          <a:latin typeface="Times New Roman" panose="02020603050405020304" pitchFamily="18" charset="0"/>
                          <a:cs typeface="Times New Roman" panose="02020603050405020304" pitchFamily="18" charset="0"/>
                        </a:rPr>
                        <a:t> A”</a:t>
                      </a:r>
                    </a:p>
                  </a:txBody>
                  <a:tcPr anchor="ctr"/>
                </a:tc>
                <a:extLst>
                  <a:ext uri="{0D108BD9-81ED-4DB2-BD59-A6C34878D82A}">
                    <a16:rowId xmlns="" xmlns:a16="http://schemas.microsoft.com/office/drawing/2014/main" val="3170554248"/>
                  </a:ext>
                </a:extLst>
              </a:tr>
              <a:tr h="479019">
                <a:tc>
                  <a:txBody>
                    <a:bodyPr/>
                    <a:lstStyle/>
                    <a:p>
                      <a:pPr algn="l"/>
                      <a:r>
                        <a:rPr lang="vi-VN" sz="1800" dirty="0">
                          <a:latin typeface="Times New Roman" panose="02020603050405020304" pitchFamily="18" charset="0"/>
                          <a:cs typeface="Times New Roman" panose="02020603050405020304" pitchFamily="18" charset="0"/>
                        </a:rPr>
                        <a:t>S</a:t>
                      </a:r>
                      <a:r>
                        <a:rPr lang="en-US" sz="1800" dirty="0">
                          <a:latin typeface="Times New Roman" panose="02020603050405020304" pitchFamily="18" charset="0"/>
                          <a:cs typeface="Times New Roman" panose="02020603050405020304" pitchFamily="18" charset="0"/>
                        </a:rPr>
                        <a:t> (Specific) – </a:t>
                      </a:r>
                      <a:r>
                        <a:rPr lang="en-US" sz="1800" dirty="0" err="1">
                          <a:latin typeface="Times New Roman" panose="02020603050405020304" pitchFamily="18" charset="0"/>
                          <a:cs typeface="Times New Roman" panose="02020603050405020304" pitchFamily="18" charset="0"/>
                        </a:rPr>
                        <a:t>Cụ</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thể</a:t>
                      </a:r>
                      <a:r>
                        <a:rPr lang="en-US" sz="1800" dirty="0">
                          <a:latin typeface="Times New Roman" panose="02020603050405020304" pitchFamily="18" charset="0"/>
                          <a:cs typeface="Times New Roman" panose="02020603050405020304" pitchFamily="18" charset="0"/>
                        </a:rPr>
                        <a:t>, </a:t>
                      </a:r>
                      <a:r>
                        <a:rPr lang="en-US" sz="1800" err="1">
                          <a:latin typeface="Times New Roman" panose="02020603050405020304" pitchFamily="18" charset="0"/>
                          <a:cs typeface="Times New Roman" panose="02020603050405020304" pitchFamily="18" charset="0"/>
                        </a:rPr>
                        <a:t>rõ</a:t>
                      </a:r>
                      <a:r>
                        <a:rPr lang="en-US" sz="1800">
                          <a:latin typeface="Times New Roman" panose="02020603050405020304" pitchFamily="18" charset="0"/>
                          <a:cs typeface="Times New Roman" panose="02020603050405020304" pitchFamily="18" charset="0"/>
                        </a:rPr>
                        <a:t> ràng</a:t>
                      </a:r>
                      <a:endParaRPr lang="en-US" sz="1800" dirty="0">
                        <a:latin typeface="Times New Roman" panose="02020603050405020304" pitchFamily="18" charset="0"/>
                        <a:cs typeface="Times New Roman" panose="02020603050405020304" pitchFamily="18" charset="0"/>
                      </a:endParaRPr>
                    </a:p>
                  </a:txBody>
                  <a:tcPr anchor="ctr"/>
                </a:tc>
                <a:tc>
                  <a:txBody>
                    <a:bodyPr/>
                    <a:lstStyle/>
                    <a:p>
                      <a:pPr algn="l"/>
                      <a:r>
                        <a:rPr lang="en-US" sz="1800" dirty="0" err="1">
                          <a:latin typeface="Times New Roman" panose="02020603050405020304" pitchFamily="18" charset="0"/>
                          <a:cs typeface="Times New Roman" panose="02020603050405020304" pitchFamily="18" charset="0"/>
                        </a:rPr>
                        <a:t>Nâng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tỷ</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lệ</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tuân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thủ</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vệ</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sinh</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tay</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của</a:t>
                      </a:r>
                      <a:r>
                        <a:rPr lang="en-US" sz="1800" dirty="0">
                          <a:latin typeface="Times New Roman" panose="02020603050405020304" pitchFamily="18" charset="0"/>
                          <a:cs typeface="Times New Roman" panose="02020603050405020304" pitchFamily="18" charset="0"/>
                        </a:rPr>
                        <a:t> NVYT </a:t>
                      </a:r>
                      <a:r>
                        <a:rPr lang="en-US" sz="1800" dirty="0" err="1">
                          <a:latin typeface="Times New Roman" panose="02020603050405020304" pitchFamily="18" charset="0"/>
                          <a:cs typeface="Times New Roman" panose="02020603050405020304" pitchFamily="18" charset="0"/>
                        </a:rPr>
                        <a:t>tại</a:t>
                      </a:r>
                      <a:r>
                        <a:rPr lang="en-US" sz="1800" dirty="0">
                          <a:latin typeface="Times New Roman" panose="02020603050405020304" pitchFamily="18" charset="0"/>
                          <a:cs typeface="Times New Roman" panose="02020603050405020304" pitchFamily="18" charset="0"/>
                        </a:rPr>
                        <a:t> BV A</a:t>
                      </a:r>
                    </a:p>
                  </a:txBody>
                  <a:tcPr anchor="ctr"/>
                </a:tc>
                <a:extLst>
                  <a:ext uri="{0D108BD9-81ED-4DB2-BD59-A6C34878D82A}">
                    <a16:rowId xmlns="" xmlns:a16="http://schemas.microsoft.com/office/drawing/2014/main" val="165042242"/>
                  </a:ext>
                </a:extLst>
              </a:tr>
              <a:tr h="479019">
                <a:tc>
                  <a:txBody>
                    <a:bodyPr/>
                    <a:lstStyle/>
                    <a:p>
                      <a:pPr algn="l"/>
                      <a:r>
                        <a:rPr lang="vi-VN" sz="1800" dirty="0">
                          <a:latin typeface="Times New Roman" panose="02020603050405020304" pitchFamily="18" charset="0"/>
                          <a:cs typeface="Times New Roman" panose="02020603050405020304" pitchFamily="18" charset="0"/>
                        </a:rPr>
                        <a:t>M</a:t>
                      </a:r>
                      <a:r>
                        <a:rPr lang="en-US" sz="1800" dirty="0">
                          <a:latin typeface="Times New Roman" panose="02020603050405020304" pitchFamily="18" charset="0"/>
                          <a:cs typeface="Times New Roman" panose="02020603050405020304" pitchFamily="18" charset="0"/>
                        </a:rPr>
                        <a:t> (Measurable) – </a:t>
                      </a:r>
                      <a:r>
                        <a:rPr lang="en-US" sz="1800" dirty="0" err="1">
                          <a:latin typeface="Times New Roman" panose="02020603050405020304" pitchFamily="18" charset="0"/>
                          <a:cs typeface="Times New Roman" panose="02020603050405020304" pitchFamily="18" charset="0"/>
                        </a:rPr>
                        <a:t>Đo</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lường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được</a:t>
                      </a:r>
                      <a:endParaRPr lang="en-US" sz="1800" dirty="0">
                        <a:latin typeface="Times New Roman" panose="02020603050405020304" pitchFamily="18" charset="0"/>
                        <a:cs typeface="Times New Roman" panose="02020603050405020304" pitchFamily="18" charset="0"/>
                      </a:endParaRPr>
                    </a:p>
                  </a:txBody>
                  <a:tcPr anchor="ctr"/>
                </a:tc>
                <a:tc>
                  <a:txBody>
                    <a:bodyPr/>
                    <a:lstStyle/>
                    <a:p>
                      <a:pPr algn="l"/>
                      <a:r>
                        <a:rPr lang="en-US" sz="1800" dirty="0" err="1">
                          <a:latin typeface="Times New Roman" panose="02020603050405020304" pitchFamily="18" charset="0"/>
                          <a:cs typeface="Times New Roman" panose="02020603050405020304" pitchFamily="18" charset="0"/>
                        </a:rPr>
                        <a:t>Tăng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từ</a:t>
                      </a:r>
                      <a:r>
                        <a:rPr lang="en-US" sz="1800" dirty="0">
                          <a:latin typeface="Times New Roman" panose="02020603050405020304" pitchFamily="18" charset="0"/>
                          <a:cs typeface="Times New Roman" panose="02020603050405020304" pitchFamily="18" charset="0"/>
                        </a:rPr>
                        <a:t> 62% </a:t>
                      </a:r>
                      <a:r>
                        <a:rPr lang="en-US" sz="1800" dirty="0" err="1">
                          <a:latin typeface="Times New Roman" panose="02020603050405020304" pitchFamily="18" charset="0"/>
                          <a:cs typeface="Times New Roman" panose="02020603050405020304" pitchFamily="18" charset="0"/>
                        </a:rPr>
                        <a:t>lên</a:t>
                      </a:r>
                      <a:r>
                        <a:rPr lang="en-US" sz="1800" dirty="0">
                          <a:latin typeface="Times New Roman" panose="02020603050405020304" pitchFamily="18" charset="0"/>
                          <a:cs typeface="Times New Roman" panose="02020603050405020304" pitchFamily="18" charset="0"/>
                        </a:rPr>
                        <a:t> ≥80%.</a:t>
                      </a:r>
                    </a:p>
                  </a:txBody>
                  <a:tcPr anchor="ctr"/>
                </a:tc>
                <a:extLst>
                  <a:ext uri="{0D108BD9-81ED-4DB2-BD59-A6C34878D82A}">
                    <a16:rowId xmlns="" xmlns:a16="http://schemas.microsoft.com/office/drawing/2014/main" val="4015170657"/>
                  </a:ext>
                </a:extLst>
              </a:tr>
              <a:tr h="479019">
                <a:tc>
                  <a:txBody>
                    <a:bodyPr/>
                    <a:lstStyle/>
                    <a:p>
                      <a:pPr algn="l"/>
                      <a:r>
                        <a:rPr lang="vi-VN" sz="1800" dirty="0">
                          <a:latin typeface="Times New Roman" panose="02020603050405020304" pitchFamily="18" charset="0"/>
                          <a:cs typeface="Times New Roman" panose="02020603050405020304" pitchFamily="18" charset="0"/>
                        </a:rPr>
                        <a:t>A</a:t>
                      </a:r>
                      <a:r>
                        <a:rPr lang="en-US" sz="1800" dirty="0">
                          <a:latin typeface="Times New Roman" panose="02020603050405020304" pitchFamily="18" charset="0"/>
                          <a:cs typeface="Times New Roman" panose="02020603050405020304" pitchFamily="18" charset="0"/>
                        </a:rPr>
                        <a:t> (Achievable) – </a:t>
                      </a:r>
                      <a:r>
                        <a:rPr lang="en-US" sz="1800" dirty="0" err="1">
                          <a:latin typeface="Times New Roman" panose="02020603050405020304" pitchFamily="18" charset="0"/>
                          <a:cs typeface="Times New Roman" panose="02020603050405020304" pitchFamily="18" charset="0"/>
                        </a:rPr>
                        <a:t>Có</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thể</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đạt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được</a:t>
                      </a:r>
                      <a:r>
                        <a:rPr lang="en-US" sz="1800" dirty="0">
                          <a:latin typeface="Times New Roman" panose="02020603050405020304" pitchFamily="18" charset="0"/>
                          <a:cs typeface="Times New Roman" panose="02020603050405020304" pitchFamily="18" charset="0"/>
                        </a:rPr>
                        <a:t> </a:t>
                      </a:r>
                    </a:p>
                  </a:txBody>
                  <a:tcPr anchor="ctr"/>
                </a:tc>
                <a:tc>
                  <a:txBody>
                    <a:bodyPr/>
                    <a:lstStyle/>
                    <a:p>
                      <a:pPr algn="l"/>
                      <a:r>
                        <a:rPr lang="en-US" sz="1800" dirty="0">
                          <a:latin typeface="Times New Roman" panose="02020603050405020304" pitchFamily="18" charset="0"/>
                          <a:cs typeface="Times New Roman" panose="02020603050405020304" pitchFamily="18" charset="0"/>
                        </a:rPr>
                        <a:t>80% </a:t>
                      </a:r>
                      <a:r>
                        <a:rPr lang="en-US" sz="1800" dirty="0" err="1">
                          <a:latin typeface="Times New Roman" panose="02020603050405020304" pitchFamily="18" charset="0"/>
                          <a:cs typeface="Times New Roman" panose="02020603050405020304" pitchFamily="18" charset="0"/>
                        </a:rPr>
                        <a:t>là</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mức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khả</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thi</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với</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hỗ</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trợ</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giám</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sát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và</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tập</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huấn</a:t>
                      </a:r>
                      <a:endParaRPr lang="en-US" sz="1800" dirty="0">
                        <a:latin typeface="Times New Roman" panose="02020603050405020304" pitchFamily="18" charset="0"/>
                        <a:cs typeface="Times New Roman" panose="02020603050405020304" pitchFamily="18" charset="0"/>
                      </a:endParaRPr>
                    </a:p>
                  </a:txBody>
                  <a:tcPr anchor="ctr"/>
                </a:tc>
                <a:extLst>
                  <a:ext uri="{0D108BD9-81ED-4DB2-BD59-A6C34878D82A}">
                    <a16:rowId xmlns="" xmlns:a16="http://schemas.microsoft.com/office/drawing/2014/main" val="4218837618"/>
                  </a:ext>
                </a:extLst>
              </a:tr>
              <a:tr h="479019">
                <a:tc>
                  <a:txBody>
                    <a:bodyPr/>
                    <a:lstStyle/>
                    <a:p>
                      <a:pPr algn="l"/>
                      <a:r>
                        <a:rPr lang="vi-VN" sz="1800" dirty="0">
                          <a:solidFill>
                            <a:schemeClr val="bg1"/>
                          </a:solidFill>
                          <a:latin typeface="Times New Roman" panose="02020603050405020304" pitchFamily="18" charset="0"/>
                          <a:cs typeface="Times New Roman" panose="02020603050405020304" pitchFamily="18" charset="0"/>
                        </a:rPr>
                        <a:t>R</a:t>
                      </a:r>
                      <a:r>
                        <a:rPr lang="en-US" sz="1800" dirty="0">
                          <a:solidFill>
                            <a:schemeClr val="bg1"/>
                          </a:solidFill>
                          <a:latin typeface="Times New Roman" panose="02020603050405020304" pitchFamily="18" charset="0"/>
                          <a:cs typeface="Times New Roman" panose="02020603050405020304" pitchFamily="18" charset="0"/>
                        </a:rPr>
                        <a:t>  (</a:t>
                      </a:r>
                      <a:r>
                        <a:rPr lang="en-US" sz="1800" dirty="0" err="1">
                          <a:solidFill>
                            <a:schemeClr val="bg1"/>
                          </a:solidFill>
                          <a:latin typeface="Times New Roman" panose="02020603050405020304" pitchFamily="18" charset="0"/>
                          <a:cs typeface="Times New Roman" panose="02020603050405020304" pitchFamily="18" charset="0"/>
                        </a:rPr>
                        <a:t>Realistics</a:t>
                      </a:r>
                      <a:r>
                        <a:rPr lang="en-US" sz="1800" dirty="0">
                          <a:solidFill>
                            <a:schemeClr val="bg1"/>
                          </a:solidFill>
                          <a:latin typeface="Times New Roman" panose="02020603050405020304" pitchFamily="18" charset="0"/>
                          <a:cs typeface="Times New Roman" panose="02020603050405020304" pitchFamily="18" charset="0"/>
                        </a:rPr>
                        <a:t>) – </a:t>
                      </a:r>
                      <a:r>
                        <a:rPr lang="en-US" sz="1800" dirty="0" err="1">
                          <a:solidFill>
                            <a:schemeClr val="bg1"/>
                          </a:solidFill>
                          <a:latin typeface="Times New Roman" panose="02020603050405020304" pitchFamily="18" charset="0"/>
                          <a:cs typeface="Times New Roman" panose="02020603050405020304" pitchFamily="18" charset="0"/>
                        </a:rPr>
                        <a:t>Có</a:t>
                      </a:r>
                      <a:r>
                        <a:rPr lang="en-US" sz="1800" dirty="0">
                          <a:solidFill>
                            <a:schemeClr val="bg1"/>
                          </a:solidFill>
                          <a:latin typeface="Times New Roman" panose="02020603050405020304" pitchFamily="18" charset="0"/>
                          <a:cs typeface="Times New Roman" panose="02020603050405020304" pitchFamily="18" charset="0"/>
                        </a:rPr>
                        <a:t> </a:t>
                      </a:r>
                      <a:r>
                        <a:rPr lang="en-US" sz="1800" dirty="0" err="1">
                          <a:solidFill>
                            <a:schemeClr val="bg1"/>
                          </a:solidFill>
                          <a:latin typeface="Times New Roman" panose="02020603050405020304" pitchFamily="18" charset="0"/>
                          <a:cs typeface="Times New Roman" panose="02020603050405020304" pitchFamily="18" charset="0"/>
                        </a:rPr>
                        <a:t>liên</a:t>
                      </a:r>
                      <a:r>
                        <a:rPr lang="en-US" sz="1800" dirty="0">
                          <a:solidFill>
                            <a:schemeClr val="bg1"/>
                          </a:solidFill>
                          <a:latin typeface="Times New Roman" panose="02020603050405020304" pitchFamily="18" charset="0"/>
                          <a:cs typeface="Times New Roman" panose="02020603050405020304" pitchFamily="18" charset="0"/>
                        </a:rPr>
                        <a:t> </a:t>
                      </a:r>
                      <a:r>
                        <a:rPr lang="en-US" sz="1800" dirty="0" err="1">
                          <a:solidFill>
                            <a:schemeClr val="bg1"/>
                          </a:solidFill>
                          <a:latin typeface="Times New Roman" panose="02020603050405020304" pitchFamily="18" charset="0"/>
                          <a:cs typeface="Times New Roman" panose="02020603050405020304" pitchFamily="18" charset="0"/>
                        </a:rPr>
                        <a:t>quan</a:t>
                      </a:r>
                      <a:r>
                        <a:rPr lang="en-US" sz="1800" dirty="0">
                          <a:solidFill>
                            <a:schemeClr val="bg1"/>
                          </a:solidFill>
                          <a:latin typeface="Times New Roman" panose="02020603050405020304" pitchFamily="18" charset="0"/>
                          <a:cs typeface="Times New Roman" panose="02020603050405020304" pitchFamily="18" charset="0"/>
                        </a:rPr>
                        <a:t>;</a:t>
                      </a:r>
                      <a:r>
                        <a:rPr lang="en-US" sz="1800" baseline="0" dirty="0">
                          <a:solidFill>
                            <a:schemeClr val="bg1"/>
                          </a:solidFill>
                          <a:latin typeface="Times New Roman" panose="02020603050405020304" pitchFamily="18" charset="0"/>
                          <a:cs typeface="Times New Roman" panose="02020603050405020304" pitchFamily="18" charset="0"/>
                        </a:rPr>
                        <a:t> </a:t>
                      </a:r>
                      <a:r>
                        <a:rPr lang="en-US" sz="1800" baseline="0" dirty="0" err="1">
                          <a:solidFill>
                            <a:schemeClr val="bg1"/>
                          </a:solidFill>
                          <a:latin typeface="Times New Roman" panose="02020603050405020304" pitchFamily="18" charset="0"/>
                          <a:cs typeface="Times New Roman" panose="02020603050405020304" pitchFamily="18" charset="0"/>
                        </a:rPr>
                        <a:t>thực</a:t>
                      </a:r>
                      <a:r>
                        <a:rPr lang="en-US" sz="1800" baseline="0" dirty="0">
                          <a:solidFill>
                            <a:schemeClr val="bg1"/>
                          </a:solidFill>
                          <a:latin typeface="Times New Roman" panose="02020603050405020304" pitchFamily="18" charset="0"/>
                          <a:cs typeface="Times New Roman" panose="02020603050405020304" pitchFamily="18" charset="0"/>
                        </a:rPr>
                        <a:t> </a:t>
                      </a:r>
                      <a:r>
                        <a:rPr lang="en-US" sz="1800" baseline="0" dirty="0" err="1">
                          <a:solidFill>
                            <a:schemeClr val="bg1"/>
                          </a:solidFill>
                          <a:latin typeface="Times New Roman" panose="02020603050405020304" pitchFamily="18" charset="0"/>
                          <a:cs typeface="Times New Roman" panose="02020603050405020304" pitchFamily="18" charset="0"/>
                        </a:rPr>
                        <a:t>tế</a:t>
                      </a:r>
                      <a:endParaRPr lang="en-US" sz="1800" dirty="0">
                        <a:solidFill>
                          <a:schemeClr val="bg1"/>
                        </a:solidFill>
                        <a:latin typeface="Times New Roman" panose="02020603050405020304" pitchFamily="18" charset="0"/>
                        <a:cs typeface="Times New Roman" panose="02020603050405020304" pitchFamily="18" charset="0"/>
                      </a:endParaRPr>
                    </a:p>
                  </a:txBody>
                  <a:tcPr anchor="ctr"/>
                </a:tc>
                <a:tc>
                  <a:txBody>
                    <a:bodyPr/>
                    <a:lstStyle/>
                    <a:p>
                      <a:pPr algn="l"/>
                      <a:r>
                        <a:rPr lang="en-US" sz="1800" dirty="0" err="1">
                          <a:latin typeface="Times New Roman" panose="02020603050405020304" pitchFamily="18" charset="0"/>
                          <a:cs typeface="Times New Roman" panose="02020603050405020304" pitchFamily="18" charset="0"/>
                        </a:rPr>
                        <a:t>Cải</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thiện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vệ</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sinh</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tay</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để</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giảm</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nhiễm</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khuẩn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liên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quan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chăm</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sóc</a:t>
                      </a:r>
                      <a:r>
                        <a:rPr lang="en-US" sz="1800" dirty="0">
                          <a:latin typeface="Times New Roman" panose="02020603050405020304" pitchFamily="18" charset="0"/>
                          <a:cs typeface="Times New Roman" panose="02020603050405020304" pitchFamily="18" charset="0"/>
                        </a:rPr>
                        <a:t> y </a:t>
                      </a:r>
                      <a:r>
                        <a:rPr lang="en-US" sz="1800" dirty="0" err="1">
                          <a:latin typeface="Times New Roman" panose="02020603050405020304" pitchFamily="18" charset="0"/>
                          <a:cs typeface="Times New Roman" panose="02020603050405020304" pitchFamily="18" charset="0"/>
                        </a:rPr>
                        <a:t>tế</a:t>
                      </a:r>
                      <a:endParaRPr lang="en-US" sz="1800" dirty="0">
                        <a:latin typeface="Times New Roman" panose="02020603050405020304" pitchFamily="18" charset="0"/>
                        <a:cs typeface="Times New Roman" panose="02020603050405020304" pitchFamily="18" charset="0"/>
                      </a:endParaRPr>
                    </a:p>
                  </a:txBody>
                  <a:tcPr anchor="ctr"/>
                </a:tc>
                <a:extLst>
                  <a:ext uri="{0D108BD9-81ED-4DB2-BD59-A6C34878D82A}">
                    <a16:rowId xmlns="" xmlns:a16="http://schemas.microsoft.com/office/drawing/2014/main" val="1428542225"/>
                  </a:ext>
                </a:extLst>
              </a:tr>
              <a:tr h="479019">
                <a:tc>
                  <a:txBody>
                    <a:bodyPr/>
                    <a:lstStyle/>
                    <a:p>
                      <a:pPr algn="l"/>
                      <a:r>
                        <a:rPr lang="vi-VN" sz="1800" dirty="0">
                          <a:latin typeface="Times New Roman" panose="02020603050405020304" pitchFamily="18" charset="0"/>
                          <a:cs typeface="Times New Roman" panose="02020603050405020304" pitchFamily="18" charset="0"/>
                        </a:rPr>
                        <a:t>T</a:t>
                      </a:r>
                      <a:r>
                        <a:rPr lang="en-US" sz="1800" dirty="0">
                          <a:latin typeface="Times New Roman" panose="02020603050405020304" pitchFamily="18" charset="0"/>
                          <a:cs typeface="Times New Roman" panose="02020603050405020304" pitchFamily="18" charset="0"/>
                        </a:rPr>
                        <a:t> (Timebound) – </a:t>
                      </a:r>
                      <a:r>
                        <a:rPr lang="en-US" sz="1800" dirty="0" err="1">
                          <a:latin typeface="Times New Roman" panose="02020603050405020304" pitchFamily="18" charset="0"/>
                          <a:cs typeface="Times New Roman" panose="02020603050405020304" pitchFamily="18" charset="0"/>
                        </a:rPr>
                        <a:t>Có</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thời</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hạn</a:t>
                      </a:r>
                      <a:r>
                        <a:rPr lang="en-US" sz="1800" dirty="0">
                          <a:latin typeface="Times New Roman" panose="02020603050405020304" pitchFamily="18" charset="0"/>
                          <a:cs typeface="Times New Roman" panose="02020603050405020304" pitchFamily="18" charset="0"/>
                        </a:rPr>
                        <a:t> </a:t>
                      </a:r>
                    </a:p>
                  </a:txBody>
                  <a:tcPr anchor="ctr"/>
                </a:tc>
                <a:tc>
                  <a:txBody>
                    <a:bodyPr/>
                    <a:lstStyle/>
                    <a:p>
                      <a:pPr algn="l"/>
                      <a:r>
                        <a:rPr lang="en-US" sz="1800" dirty="0" err="1">
                          <a:latin typeface="Times New Roman" panose="02020603050405020304" pitchFamily="18" charset="0"/>
                          <a:cs typeface="Times New Roman" panose="02020603050405020304" pitchFamily="18" charset="0"/>
                        </a:rPr>
                        <a:t>Hoàn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thành</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trước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tháng</a:t>
                      </a:r>
                      <a:r>
                        <a:rPr lang="en-US" sz="1800" dirty="0">
                          <a:latin typeface="Times New Roman" panose="02020603050405020304" pitchFamily="18" charset="0"/>
                          <a:cs typeface="Times New Roman" panose="02020603050405020304" pitchFamily="18" charset="0"/>
                        </a:rPr>
                        <a:t> 12 </a:t>
                      </a:r>
                      <a:r>
                        <a:rPr lang="en-US" sz="1800" dirty="0" err="1">
                          <a:latin typeface="Times New Roman" panose="02020603050405020304" pitchFamily="18" charset="0"/>
                          <a:cs typeface="Times New Roman" panose="02020603050405020304" pitchFamily="18" charset="0"/>
                        </a:rPr>
                        <a:t>năm</a:t>
                      </a:r>
                      <a:r>
                        <a:rPr lang="en-US" sz="1800" dirty="0">
                          <a:latin typeface="Times New Roman" panose="02020603050405020304" pitchFamily="18" charset="0"/>
                          <a:cs typeface="Times New Roman" panose="02020603050405020304" pitchFamily="18" charset="0"/>
                        </a:rPr>
                        <a:t> 2025</a:t>
                      </a:r>
                    </a:p>
                  </a:txBody>
                  <a:tcPr anchor="ctr"/>
                </a:tc>
                <a:extLst>
                  <a:ext uri="{0D108BD9-81ED-4DB2-BD59-A6C34878D82A}">
                    <a16:rowId xmlns="" xmlns:a16="http://schemas.microsoft.com/office/drawing/2014/main" val="2388834371"/>
                  </a:ext>
                </a:extLst>
              </a:tr>
            </a:tbl>
          </a:graphicData>
        </a:graphic>
      </p:graphicFrame>
    </p:spTree>
    <p:extLst>
      <p:ext uri="{BB962C8B-B14F-4D97-AF65-F5344CB8AC3E}">
        <p14:creationId xmlns:p14="http://schemas.microsoft.com/office/powerpoint/2010/main" val="244598174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797*393"/>
  <p:tag name="TABLE_ENDDRAG_RECT" val="75*94*797*394"/>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883*453"/>
  <p:tag name="TABLE_ENDDRAG_RECT" val="46*60*883*453"/>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780*411"/>
  <p:tag name="TABLE_ENDDRAG_RECT" val="98*92*780*411"/>
</p:tagLst>
</file>

<file path=ppt/tags/tag4.xml><?xml version="1.0" encoding="utf-8"?>
<p:tagLst xmlns:a="http://schemas.openxmlformats.org/drawingml/2006/main" xmlns:r="http://schemas.openxmlformats.org/officeDocument/2006/relationships" xmlns:p="http://schemas.openxmlformats.org/presentationml/2006/main">
  <p:tag name="TABLE_ENDDRAG_ORIGIN_RECT" val="702*380"/>
  <p:tag name="TABLE_ENDDRAG_RECT" val="156*102*702*38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12329</TotalTime>
  <Words>5486</Words>
  <Application>Microsoft Office PowerPoint</Application>
  <PresentationFormat>Custom</PresentationFormat>
  <Paragraphs>598</Paragraphs>
  <Slides>44</Slides>
  <Notes>1</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Celestial</vt:lpstr>
      <vt:lpstr>BỆNH VIỆN ĐA KHOA QUỐC TẾ S.I.S CẦN THƠ</vt:lpstr>
      <vt:lpstr>Căn cứ pháp lý của ĐỀ ÁN CẢI TIẾN CHẤT LƯỢNG </vt:lpstr>
      <vt:lpstr>Cấu trúc Đề án cải tiến chất lượng tại bệnh viện gồm 2 phần: </vt:lpstr>
      <vt:lpstr>Phần thứ nhất BỐI CẢNH XÂY DỰNG ĐỀ ÁN</vt:lpstr>
      <vt:lpstr>PowerPoint Presentation</vt:lpstr>
      <vt:lpstr>PowerPoint Presentation</vt:lpstr>
      <vt:lpstr>Ví dụ đề án: “Nâng cao tuân thủ vệ sinh tay – Chung tay vì an toàn người bệnh tại Bệnh viện”</vt:lpstr>
      <vt:lpstr>Phân tích SWOT</vt:lpstr>
      <vt:lpstr>PowerPoint Presentation</vt:lpstr>
      <vt:lpstr>III. CÁC GIẢI PHÁP THỰC HIỆN</vt:lpstr>
      <vt:lpstr>III. CÁC GIẢI PHÁP THỰC HIỆN</vt:lpstr>
      <vt:lpstr>Bảng 1. Ví dụ mô tả đề án đáp ứng các tiêu chí  thuộc Bộ tiêu chí chất lượng bệnh viện</vt:lpstr>
      <vt:lpstr>Bảng 2. Ví dụ các quy trình chịu tác động và các khoa/phòng, đối tượng liên quan</vt:lpstr>
      <vt:lpstr>Phương pháp và công cụ cải tiến chất lượng</vt:lpstr>
      <vt:lpstr>Các bên liên quan và vai trò</vt:lpstr>
      <vt:lpstr>PowerPoint Presentation</vt:lpstr>
      <vt:lpstr>Các giải pháp can thiệp</vt:lpstr>
      <vt:lpstr>PowerPoint Presentation</vt:lpstr>
      <vt:lpstr>KHÁI NIỆM Chỉ số đo lường chất lượng bệnh viện </vt:lpstr>
      <vt:lpstr>NGUYÊN TẮC XÂY DỰNG CHỈ SỐ CHẤT LƯỢNG BV</vt:lpstr>
      <vt:lpstr>CÁC LOẠI KPI SỬ DỤNG TRONG Y TẾ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Ví dụ về tối thiểu 1 chỉ số quá trình và 1 chỉ số đầu ra trong đề án</vt:lpstr>
      <vt:lpstr>Ví dụ về tối thiểu 1 chỉ số quá trình và 1 chỉ số đầu ra trong đề án</vt:lpstr>
      <vt:lpstr>Ví dụ về tối thiểu 1 chỉ số quá trình và 1 chỉ số đầu ra trong đề án</vt:lpstr>
      <vt:lpstr>Ví dụ về tối thiểu 1 chỉ số quá trình và 1 chỉ số đầu ra trong đề án</vt:lpstr>
      <vt:lpstr>PowerPoint Presentation</vt:lpstr>
      <vt:lpstr>PowerPoint Presentation</vt:lpstr>
      <vt:lpstr>Kết quả và chỉ số đánh giá</vt:lpstr>
      <vt:lpstr>Kết quả và chỉ số đánh giá: Ghi rõ công thức tính CSCL</vt:lpstr>
      <vt:lpstr>Kết quả và chỉ số đánh giá</vt:lpstr>
      <vt:lpstr>IV.  TỔ CHỨC THỰC HIỆN: </vt:lpstr>
      <vt:lpstr>Ví dụ chi phí đề án nâng cao sự hài lòng người bệnh</vt:lpstr>
      <vt:lpstr>2. Kế hoạch triển khai theo tiến độ  (Bảng biểu đồ Gantt )</vt:lpstr>
      <vt:lpstr>3. Kế hoạch duy trì bền vững</vt:lpstr>
      <vt:lpstr> V. KIẾN NGHỊ VÀ ĐỀ XUẤT:</vt:lpstr>
      <vt:lpstr>PowerPoint Presentation</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 title here</dc:title>
  <dc:creator>Pc</dc:creator>
  <cp:lastModifiedBy>QLCL01</cp:lastModifiedBy>
  <cp:revision>698</cp:revision>
  <dcterms:created xsi:type="dcterms:W3CDTF">2015-07-10T16:04:28Z</dcterms:created>
  <dcterms:modified xsi:type="dcterms:W3CDTF">2026-06-12T01:17:19Z</dcterms:modified>
</cp:coreProperties>
</file>